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diagrams/colors1.xml" ContentType="application/vnd.openxmlformats-officedocument.drawingml.diagramColors+xml"/>
  <Override PartName="/ppt/diagrams/drawing2.xml" ContentType="application/vnd.ms-office.drawingml.diagramDrawing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diagrams/drawing1.xml" ContentType="application/vnd.ms-office.drawingml.diagramDrawing+xml"/>
  <Override PartName="/ppt/diagrams/quickStyle2.xml" ContentType="application/vnd.openxmlformats-officedocument.drawingml.diagramStyl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Override PartName="/ppt/diagrams/quickStyle1.xml" ContentType="application/vnd.openxmlformats-officedocument.drawingml.diagramStyle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diagrams/layout2.xml" ContentType="application/vnd.openxmlformats-officedocument.drawingml.diagramLayout+xml"/>
  <Override PartName="/ppt/diagrams/layout1.xml" ContentType="application/vnd.openxmlformats-officedocument.drawingml.diagramLayout+xml"/>
  <Override PartName="/ppt/diagrams/data2.xml" ContentType="application/vnd.openxmlformats-officedocument.drawingml.diagramData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diagrams/data1.xml" ContentType="application/vnd.openxmlformats-officedocument.drawingml.diagramData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Override PartName="/ppt/diagrams/colors2.xml" ContentType="application/vnd.openxmlformats-officedocument.drawingml.diagramColor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280" r:id="rId2"/>
    <p:sldId id="278" r:id="rId3"/>
    <p:sldId id="279" r:id="rId4"/>
    <p:sldId id="277" r:id="rId5"/>
    <p:sldId id="281" r:id="rId6"/>
    <p:sldId id="282" r:id="rId7"/>
    <p:sldId id="274" r:id="rId8"/>
  </p:sldIdLst>
  <p:sldSz cx="9144000" cy="6858000" type="screen4x3"/>
  <p:notesSz cx="7010400" cy="92964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FFF00"/>
    <a:srgbClr val="01B800"/>
    <a:srgbClr val="C90010"/>
    <a:srgbClr val="241489"/>
    <a:srgbClr val="2113D8"/>
    <a:srgbClr val="00000A"/>
    <a:srgbClr val="7F7F7F"/>
    <a:srgbClr val="000000"/>
    <a:srgbClr val="515255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180" autoAdjust="0"/>
    <p:restoredTop sz="79601" autoAdjust="0"/>
  </p:normalViewPr>
  <p:slideViewPr>
    <p:cSldViewPr>
      <p:cViewPr varScale="1">
        <p:scale>
          <a:sx n="86" d="100"/>
          <a:sy n="86" d="100"/>
        </p:scale>
        <p:origin x="-924" y="-84"/>
      </p:cViewPr>
      <p:guideLst>
        <p:guide orient="horz" pos="4319"/>
        <p:guide orient="horz" pos="2160"/>
        <p:guide pos="2832"/>
        <p:guide pos="3024"/>
        <p:guide pos="5563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howGuides="1">
      <p:cViewPr varScale="1">
        <p:scale>
          <a:sx n="79" d="100"/>
          <a:sy n="79" d="100"/>
        </p:scale>
        <p:origin x="-1962" y="-90"/>
      </p:cViewPr>
      <p:guideLst>
        <p:guide orient="horz" pos="2928"/>
        <p:guide pos="2208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2_3">
  <dgm:title val=""/>
  <dgm:desc val=""/>
  <dgm:catLst>
    <dgm:cat type="accent2" pri="11300"/>
  </dgm:catLst>
  <dgm:styleLbl name="node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2">
        <a:shade val="80000"/>
      </a:schemeClr>
      <a:schemeClr val="accent2">
        <a:tint val="7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/>
    <dgm:txEffectClrLst/>
  </dgm:styleLbl>
  <dgm:styleLbl name="lnNode1">
    <dgm:fillClrLst>
      <a:schemeClr val="accent2">
        <a:shade val="80000"/>
      </a:schemeClr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2">
        <a:shade val="80000"/>
        <a:alpha val="50000"/>
      </a:schemeClr>
      <a:schemeClr val="accent2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2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/>
    <dgm:txEffectClrLst/>
  </dgm:styleLbl>
  <dgm:styleLbl name="f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2">
        <a:shade val="90000"/>
      </a:schemeClr>
      <a:schemeClr val="accent2">
        <a:tint val="70000"/>
      </a:schemeClr>
    </dgm:fillClrLst>
    <dgm:linClrLst>
      <a:schemeClr val="accent2">
        <a:shade val="90000"/>
      </a:schemeClr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2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2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>
        <a:tint val="90000"/>
      </a:schemeClr>
    </dgm:fillClrLst>
    <dgm:linClrLst meth="repeat">
      <a:schemeClr val="accent2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2">
        <a:tint val="50000"/>
      </a:schemeClr>
    </dgm:fillClrLst>
    <dgm:linClrLst meth="repeat">
      <a:schemeClr val="accent2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>
        <a:shade val="8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>
        <a:tint val="99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>
        <a:tint val="8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>
        <a:tint val="7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2">
        <a:shade val="80000"/>
      </a:schemeClr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7D2AF80-403F-4E4E-BDEB-4C9E82A5822C}" type="doc">
      <dgm:prSet loTypeId="urn:microsoft.com/office/officeart/2005/8/layout/funnel1" loCatId="process" qsTypeId="urn:microsoft.com/office/officeart/2005/8/quickstyle/simple1" qsCatId="simple" csTypeId="urn:microsoft.com/office/officeart/2005/8/colors/colorful1" csCatId="colorful" phldr="1"/>
      <dgm:spPr/>
      <dgm:t>
        <a:bodyPr/>
        <a:lstStyle/>
        <a:p>
          <a:endParaRPr lang="fr-FR"/>
        </a:p>
      </dgm:t>
    </dgm:pt>
    <dgm:pt modelId="{B8630589-EBD0-4A4D-9289-F1D2C885D7F7}">
      <dgm:prSet phldrT="[Texte]" custT="1"/>
      <dgm:spPr/>
      <dgm:t>
        <a:bodyPr lIns="0" tIns="0" rIns="0" bIns="0"/>
        <a:lstStyle/>
        <a:p>
          <a:r>
            <a:rPr lang="fr-FR" sz="1500" b="1" dirty="0" err="1" smtClean="0"/>
            <a:t>Market</a:t>
          </a:r>
          <a:r>
            <a:rPr lang="fr-FR" sz="1500" b="1" dirty="0" smtClean="0"/>
            <a:t> &amp; techno. </a:t>
          </a:r>
          <a:r>
            <a:rPr lang="fr-FR" sz="1500" b="1" dirty="0" err="1" smtClean="0"/>
            <a:t>watch</a:t>
          </a:r>
          <a:endParaRPr lang="fr-FR" sz="1500" b="1" dirty="0"/>
        </a:p>
      </dgm:t>
    </dgm:pt>
    <dgm:pt modelId="{49CBF888-BF39-43FD-93AA-7B9C8A388741}" type="parTrans" cxnId="{CDE4E0C4-FB2D-409B-97E4-F1E383C0290D}">
      <dgm:prSet/>
      <dgm:spPr/>
      <dgm:t>
        <a:bodyPr/>
        <a:lstStyle/>
        <a:p>
          <a:endParaRPr lang="fr-FR" sz="1600"/>
        </a:p>
      </dgm:t>
    </dgm:pt>
    <dgm:pt modelId="{F309C44E-58D5-48A3-A92D-7B9365D8E2D5}" type="sibTrans" cxnId="{CDE4E0C4-FB2D-409B-97E4-F1E383C0290D}">
      <dgm:prSet/>
      <dgm:spPr/>
      <dgm:t>
        <a:bodyPr/>
        <a:lstStyle/>
        <a:p>
          <a:endParaRPr lang="fr-FR" sz="1600"/>
        </a:p>
      </dgm:t>
    </dgm:pt>
    <dgm:pt modelId="{E85EC48C-EB7E-4BA6-AB24-38EE0B717061}">
      <dgm:prSet phldrT="[Texte]" custT="1"/>
      <dgm:spPr/>
      <dgm:t>
        <a:bodyPr lIns="0" tIns="0" rIns="0" bIns="0"/>
        <a:lstStyle/>
        <a:p>
          <a:r>
            <a:rPr lang="fr-FR" sz="1500" b="1" dirty="0" err="1" smtClean="0"/>
            <a:t>Internal</a:t>
          </a:r>
          <a:r>
            <a:rPr lang="fr-FR" sz="1500" b="1" dirty="0" smtClean="0"/>
            <a:t> </a:t>
          </a:r>
          <a:r>
            <a:rPr lang="fr-FR" sz="1500" b="1" dirty="0" err="1" smtClean="0"/>
            <a:t>needs</a:t>
          </a:r>
          <a:endParaRPr lang="fr-FR" sz="1500" b="1" dirty="0"/>
        </a:p>
      </dgm:t>
    </dgm:pt>
    <dgm:pt modelId="{1C9A7B42-53FA-4DB9-BF51-DF82F5B0D29D}" type="parTrans" cxnId="{166783A2-5373-4110-8DC3-BAA30BF74B6B}">
      <dgm:prSet/>
      <dgm:spPr/>
      <dgm:t>
        <a:bodyPr/>
        <a:lstStyle/>
        <a:p>
          <a:endParaRPr lang="fr-FR" sz="1600"/>
        </a:p>
      </dgm:t>
    </dgm:pt>
    <dgm:pt modelId="{3FEEAB8B-9AD3-489A-8585-25F9952E6114}" type="sibTrans" cxnId="{166783A2-5373-4110-8DC3-BAA30BF74B6B}">
      <dgm:prSet/>
      <dgm:spPr/>
      <dgm:t>
        <a:bodyPr/>
        <a:lstStyle/>
        <a:p>
          <a:endParaRPr lang="fr-FR" sz="1600"/>
        </a:p>
      </dgm:t>
    </dgm:pt>
    <dgm:pt modelId="{AC2D3C6E-A660-4E3D-9194-B8DFA30DE892}">
      <dgm:prSet phldrT="[Texte]" custT="1"/>
      <dgm:spPr/>
      <dgm:t>
        <a:bodyPr lIns="0" tIns="0" rIns="0" bIns="0"/>
        <a:lstStyle/>
        <a:p>
          <a:r>
            <a:rPr lang="fr-FR" sz="1500" b="1" dirty="0" err="1" smtClean="0"/>
            <a:t>Manufacturing</a:t>
          </a:r>
          <a:r>
            <a:rPr lang="fr-FR" sz="1500" b="1" dirty="0" smtClean="0"/>
            <a:t> </a:t>
          </a:r>
          <a:r>
            <a:rPr lang="fr-FR" sz="1500" b="1" dirty="0" err="1" smtClean="0"/>
            <a:t>capabilities</a:t>
          </a:r>
          <a:r>
            <a:rPr lang="fr-FR" sz="1500" b="1" dirty="0" smtClean="0"/>
            <a:t> </a:t>
          </a:r>
          <a:r>
            <a:rPr lang="fr-FR" sz="1500" b="1" dirty="0" err="1" smtClean="0"/>
            <a:t>mapping</a:t>
          </a:r>
          <a:endParaRPr lang="fr-FR" sz="1500" b="1" dirty="0"/>
        </a:p>
      </dgm:t>
    </dgm:pt>
    <dgm:pt modelId="{A1AE768A-B2F3-4725-A081-11B641D4F862}" type="parTrans" cxnId="{908B98B8-D218-4FDC-A7DE-C707DA508570}">
      <dgm:prSet/>
      <dgm:spPr/>
      <dgm:t>
        <a:bodyPr/>
        <a:lstStyle/>
        <a:p>
          <a:endParaRPr lang="fr-FR" sz="1600"/>
        </a:p>
      </dgm:t>
    </dgm:pt>
    <dgm:pt modelId="{186F6A56-69E7-4406-831C-FB1B1CE7B605}" type="sibTrans" cxnId="{908B98B8-D218-4FDC-A7DE-C707DA508570}">
      <dgm:prSet/>
      <dgm:spPr/>
      <dgm:t>
        <a:bodyPr/>
        <a:lstStyle/>
        <a:p>
          <a:endParaRPr lang="fr-FR" sz="1600"/>
        </a:p>
      </dgm:t>
    </dgm:pt>
    <dgm:pt modelId="{48A514C5-9470-46E9-BA53-BA2690B3DA61}">
      <dgm:prSet phldrT="[Texte]" custT="1"/>
      <dgm:spPr/>
      <dgm:t>
        <a:bodyPr/>
        <a:lstStyle/>
        <a:p>
          <a:r>
            <a:rPr lang="fr-FR" sz="1600" b="1" dirty="0" err="1" smtClean="0">
              <a:solidFill>
                <a:srgbClr val="FF0000"/>
              </a:solidFill>
            </a:rPr>
            <a:t>Technology</a:t>
          </a:r>
          <a:r>
            <a:rPr lang="fr-FR" sz="1600" b="1" dirty="0" smtClean="0">
              <a:solidFill>
                <a:srgbClr val="FF0000"/>
              </a:solidFill>
            </a:rPr>
            <a:t> portfolio</a:t>
          </a:r>
          <a:endParaRPr lang="fr-FR" sz="1600" b="1" dirty="0">
            <a:solidFill>
              <a:srgbClr val="FF0000"/>
            </a:solidFill>
          </a:endParaRPr>
        </a:p>
      </dgm:t>
    </dgm:pt>
    <dgm:pt modelId="{B2203637-2199-42EF-8F35-528D69C11DAE}" type="parTrans" cxnId="{844C2E50-83C9-4B85-A2A6-3EFAEEDA251B}">
      <dgm:prSet/>
      <dgm:spPr/>
      <dgm:t>
        <a:bodyPr/>
        <a:lstStyle/>
        <a:p>
          <a:endParaRPr lang="fr-FR" sz="1600"/>
        </a:p>
      </dgm:t>
    </dgm:pt>
    <dgm:pt modelId="{23132351-3E4F-4E03-AEE0-491FFA06B28F}" type="sibTrans" cxnId="{844C2E50-83C9-4B85-A2A6-3EFAEEDA251B}">
      <dgm:prSet/>
      <dgm:spPr/>
      <dgm:t>
        <a:bodyPr/>
        <a:lstStyle/>
        <a:p>
          <a:endParaRPr lang="fr-FR" sz="1600"/>
        </a:p>
      </dgm:t>
    </dgm:pt>
    <dgm:pt modelId="{EFA7F66B-5CDA-4D26-9B4B-6934ED3B668D}" type="pres">
      <dgm:prSet presAssocID="{27D2AF80-403F-4E4E-BDEB-4C9E82A5822C}" presName="Name0" presStyleCnt="0">
        <dgm:presLayoutVars>
          <dgm:chMax val="4"/>
          <dgm:resizeHandles val="exact"/>
        </dgm:presLayoutVars>
      </dgm:prSet>
      <dgm:spPr/>
    </dgm:pt>
    <dgm:pt modelId="{49BA8A1C-3ED2-4B39-ADD5-3A1B6796DFBF}" type="pres">
      <dgm:prSet presAssocID="{27D2AF80-403F-4E4E-BDEB-4C9E82A5822C}" presName="ellipse" presStyleLbl="trBgShp" presStyleIdx="0" presStyleCnt="1" custScaleX="125251" custScaleY="129656" custLinFactNeighborX="286" custLinFactNeighborY="-17563"/>
      <dgm:spPr>
        <a:solidFill>
          <a:srgbClr val="FF0000">
            <a:alpha val="40000"/>
          </a:srgbClr>
        </a:solidFill>
      </dgm:spPr>
    </dgm:pt>
    <dgm:pt modelId="{4B17FA33-EE61-44DA-8C8B-2DF6283C7C70}" type="pres">
      <dgm:prSet presAssocID="{27D2AF80-403F-4E4E-BDEB-4C9E82A5822C}" presName="arrow1" presStyleLbl="fgShp" presStyleIdx="0" presStyleCnt="1" custLinFactNeighborY="31341"/>
      <dgm:spPr>
        <a:solidFill>
          <a:srgbClr val="FF0000"/>
        </a:solidFill>
      </dgm:spPr>
    </dgm:pt>
    <dgm:pt modelId="{05201179-3E06-4A9B-95EA-6EFA6CF88E9E}" type="pres">
      <dgm:prSet presAssocID="{27D2AF80-403F-4E4E-BDEB-4C9E82A5822C}" presName="rectangle" presStyleLbl="revTx" presStyleIdx="0" presStyleCnt="1" custScaleY="6920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CDB6641-02E0-4F35-8C6F-6450D4D02C92}" type="pres">
      <dgm:prSet presAssocID="{E85EC48C-EB7E-4BA6-AB24-38EE0B717061}" presName="item1" presStyleLbl="node1" presStyleIdx="0" presStyleCnt="3" custScaleX="126031" custScaleY="126666" custLinFactNeighborX="773" custLinFactNeighborY="-24546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E7358D59-33E1-44F4-A758-353B82D4942A}" type="pres">
      <dgm:prSet presAssocID="{AC2D3C6E-A660-4E3D-9194-B8DFA30DE892}" presName="item2" presStyleLbl="node1" presStyleIdx="1" presStyleCnt="3" custScaleX="126031" custScaleY="126666" custLinFactNeighborX="-4869" custLinFactNeighborY="-33652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9B60FA22-73D4-46B1-BA52-6B99CC6CA3D0}" type="pres">
      <dgm:prSet presAssocID="{48A514C5-9470-46E9-BA53-BA2690B3DA61}" presName="item3" presStyleLbl="node1" presStyleIdx="2" presStyleCnt="3" custScaleX="126031" custScaleY="126666" custLinFactNeighborX="5079" custLinFactNeighborY="-26299">
        <dgm:presLayoutVars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3B59573-0BE5-420A-BBAD-E6E9AAC2FA71}" type="pres">
      <dgm:prSet presAssocID="{27D2AF80-403F-4E4E-BDEB-4C9E82A5822C}" presName="funnel" presStyleLbl="trAlignAcc1" presStyleIdx="0" presStyleCnt="1" custScaleX="126191" custScaleY="127552"/>
      <dgm:spPr>
        <a:solidFill>
          <a:schemeClr val="bg1">
            <a:lumMod val="75000"/>
            <a:alpha val="40000"/>
          </a:schemeClr>
        </a:solidFill>
        <a:ln w="19050">
          <a:solidFill>
            <a:srgbClr val="C00000"/>
          </a:solidFill>
        </a:ln>
      </dgm:spPr>
    </dgm:pt>
  </dgm:ptLst>
  <dgm:cxnLst>
    <dgm:cxn modelId="{ACD8D9D8-CBBF-4533-9FF6-CE3F938BE982}" type="presOf" srcId="{E85EC48C-EB7E-4BA6-AB24-38EE0B717061}" destId="{E7358D59-33E1-44F4-A758-353B82D4942A}" srcOrd="0" destOrd="0" presId="urn:microsoft.com/office/officeart/2005/8/layout/funnel1"/>
    <dgm:cxn modelId="{844C2E50-83C9-4B85-A2A6-3EFAEEDA251B}" srcId="{27D2AF80-403F-4E4E-BDEB-4C9E82A5822C}" destId="{48A514C5-9470-46E9-BA53-BA2690B3DA61}" srcOrd="3" destOrd="0" parTransId="{B2203637-2199-42EF-8F35-528D69C11DAE}" sibTransId="{23132351-3E4F-4E03-AEE0-491FFA06B28F}"/>
    <dgm:cxn modelId="{073E62E4-00CE-4537-AF79-CF79E7FADB20}" type="presOf" srcId="{48A514C5-9470-46E9-BA53-BA2690B3DA61}" destId="{05201179-3E06-4A9B-95EA-6EFA6CF88E9E}" srcOrd="0" destOrd="0" presId="urn:microsoft.com/office/officeart/2005/8/layout/funnel1"/>
    <dgm:cxn modelId="{908B98B8-D218-4FDC-A7DE-C707DA508570}" srcId="{27D2AF80-403F-4E4E-BDEB-4C9E82A5822C}" destId="{AC2D3C6E-A660-4E3D-9194-B8DFA30DE892}" srcOrd="2" destOrd="0" parTransId="{A1AE768A-B2F3-4725-A081-11B641D4F862}" sibTransId="{186F6A56-69E7-4406-831C-FB1B1CE7B605}"/>
    <dgm:cxn modelId="{166783A2-5373-4110-8DC3-BAA30BF74B6B}" srcId="{27D2AF80-403F-4E4E-BDEB-4C9E82A5822C}" destId="{E85EC48C-EB7E-4BA6-AB24-38EE0B717061}" srcOrd="1" destOrd="0" parTransId="{1C9A7B42-53FA-4DB9-BF51-DF82F5B0D29D}" sibTransId="{3FEEAB8B-9AD3-489A-8585-25F9952E6114}"/>
    <dgm:cxn modelId="{CDE4E0C4-FB2D-409B-97E4-F1E383C0290D}" srcId="{27D2AF80-403F-4E4E-BDEB-4C9E82A5822C}" destId="{B8630589-EBD0-4A4D-9289-F1D2C885D7F7}" srcOrd="0" destOrd="0" parTransId="{49CBF888-BF39-43FD-93AA-7B9C8A388741}" sibTransId="{F309C44E-58D5-48A3-A92D-7B9365D8E2D5}"/>
    <dgm:cxn modelId="{E1993C71-CFD0-4073-9681-581CEABC9E56}" type="presOf" srcId="{AC2D3C6E-A660-4E3D-9194-B8DFA30DE892}" destId="{9CDB6641-02E0-4F35-8C6F-6450D4D02C92}" srcOrd="0" destOrd="0" presId="urn:microsoft.com/office/officeart/2005/8/layout/funnel1"/>
    <dgm:cxn modelId="{3B6F437B-67DF-4B78-8F11-32F3523E6727}" type="presOf" srcId="{B8630589-EBD0-4A4D-9289-F1D2C885D7F7}" destId="{9B60FA22-73D4-46B1-BA52-6B99CC6CA3D0}" srcOrd="0" destOrd="0" presId="urn:microsoft.com/office/officeart/2005/8/layout/funnel1"/>
    <dgm:cxn modelId="{96E0DF8B-DC00-483C-860C-CC0B984EB678}" type="presOf" srcId="{27D2AF80-403F-4E4E-BDEB-4C9E82A5822C}" destId="{EFA7F66B-5CDA-4D26-9B4B-6934ED3B668D}" srcOrd="0" destOrd="0" presId="urn:microsoft.com/office/officeart/2005/8/layout/funnel1"/>
    <dgm:cxn modelId="{BC9493B6-8C70-4D85-B3B9-F196016A2318}" type="presParOf" srcId="{EFA7F66B-5CDA-4D26-9B4B-6934ED3B668D}" destId="{49BA8A1C-3ED2-4B39-ADD5-3A1B6796DFBF}" srcOrd="0" destOrd="0" presId="urn:microsoft.com/office/officeart/2005/8/layout/funnel1"/>
    <dgm:cxn modelId="{A70CA5A0-7E9D-484D-A555-480552D5E6DF}" type="presParOf" srcId="{EFA7F66B-5CDA-4D26-9B4B-6934ED3B668D}" destId="{4B17FA33-EE61-44DA-8C8B-2DF6283C7C70}" srcOrd="1" destOrd="0" presId="urn:microsoft.com/office/officeart/2005/8/layout/funnel1"/>
    <dgm:cxn modelId="{17942D4B-41D4-4719-B029-CFFAF2206C86}" type="presParOf" srcId="{EFA7F66B-5CDA-4D26-9B4B-6934ED3B668D}" destId="{05201179-3E06-4A9B-95EA-6EFA6CF88E9E}" srcOrd="2" destOrd="0" presId="urn:microsoft.com/office/officeart/2005/8/layout/funnel1"/>
    <dgm:cxn modelId="{3FF7C89C-CF4B-443E-81A8-01BC8B3B630B}" type="presParOf" srcId="{EFA7F66B-5CDA-4D26-9B4B-6934ED3B668D}" destId="{9CDB6641-02E0-4F35-8C6F-6450D4D02C92}" srcOrd="3" destOrd="0" presId="urn:microsoft.com/office/officeart/2005/8/layout/funnel1"/>
    <dgm:cxn modelId="{34D8126F-CBD3-4D53-80B5-2D11E2B6CA13}" type="presParOf" srcId="{EFA7F66B-5CDA-4D26-9B4B-6934ED3B668D}" destId="{E7358D59-33E1-44F4-A758-353B82D4942A}" srcOrd="4" destOrd="0" presId="urn:microsoft.com/office/officeart/2005/8/layout/funnel1"/>
    <dgm:cxn modelId="{4AE6668D-56A5-4C25-BFC8-BDEE2107C8B8}" type="presParOf" srcId="{EFA7F66B-5CDA-4D26-9B4B-6934ED3B668D}" destId="{9B60FA22-73D4-46B1-BA52-6B99CC6CA3D0}" srcOrd="5" destOrd="0" presId="urn:microsoft.com/office/officeart/2005/8/layout/funnel1"/>
    <dgm:cxn modelId="{EE24C79C-0695-4247-A820-EF0946082BC4}" type="presParOf" srcId="{EFA7F66B-5CDA-4D26-9B4B-6934ED3B668D}" destId="{83B59573-0BE5-420A-BBAD-E6E9AAC2FA71}" srcOrd="6" destOrd="0" presId="urn:microsoft.com/office/officeart/2005/8/layout/funnel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595A85AB-F4DF-463E-9BF5-3B67A46677DA}" type="doc">
      <dgm:prSet loTypeId="urn:microsoft.com/office/officeart/2005/8/layout/pyramid1" loCatId="pyramid" qsTypeId="urn:microsoft.com/office/officeart/2005/8/quickstyle/simple1" qsCatId="simple" csTypeId="urn:microsoft.com/office/officeart/2005/8/colors/accent2_3" csCatId="accent2" phldr="1"/>
      <dgm:spPr/>
    </dgm:pt>
    <dgm:pt modelId="{0D4A3A36-29A8-4638-AF35-90CF4D3DA8CD}">
      <dgm:prSet phldrT="[Texte]" custT="1"/>
      <dgm:spPr/>
      <dgm:t>
        <a:bodyPr/>
        <a:lstStyle/>
        <a:p>
          <a:endParaRPr lang="en-US" sz="1600" noProof="0" dirty="0" smtClean="0"/>
        </a:p>
        <a:p>
          <a:r>
            <a:rPr lang="en-US" sz="1600" noProof="0" dirty="0" smtClean="0"/>
            <a:t>Value</a:t>
          </a:r>
          <a:br>
            <a:rPr lang="en-US" sz="1600" noProof="0" dirty="0" smtClean="0"/>
          </a:br>
          <a:r>
            <a:rPr lang="en-US" sz="1600" noProof="0" dirty="0" smtClean="0"/>
            <a:t>creation</a:t>
          </a:r>
          <a:br>
            <a:rPr lang="en-US" sz="1600" noProof="0" dirty="0" smtClean="0"/>
          </a:br>
          <a:r>
            <a:rPr lang="en-US" sz="1600" noProof="0" dirty="0" smtClean="0"/>
            <a:t>($ impact)</a:t>
          </a:r>
          <a:endParaRPr lang="en-US" sz="1600" noProof="0" dirty="0"/>
        </a:p>
      </dgm:t>
    </dgm:pt>
    <dgm:pt modelId="{D247EBA9-48CD-4694-A217-DB7700EE1D96}" type="parTrans" cxnId="{65A6E0D2-99C2-4425-B832-819AB751BA3E}">
      <dgm:prSet/>
      <dgm:spPr/>
      <dgm:t>
        <a:bodyPr/>
        <a:lstStyle/>
        <a:p>
          <a:endParaRPr lang="fr-FR" sz="1600"/>
        </a:p>
      </dgm:t>
    </dgm:pt>
    <dgm:pt modelId="{AFA15C84-B2A9-450E-B591-C2AD0C86BCFE}" type="sibTrans" cxnId="{65A6E0D2-99C2-4425-B832-819AB751BA3E}">
      <dgm:prSet/>
      <dgm:spPr/>
      <dgm:t>
        <a:bodyPr/>
        <a:lstStyle/>
        <a:p>
          <a:endParaRPr lang="fr-FR" sz="1600"/>
        </a:p>
      </dgm:t>
    </dgm:pt>
    <dgm:pt modelId="{64812547-C4DE-4083-AA04-A435C2B73A03}">
      <dgm:prSet phldrT="[Texte]" custT="1"/>
      <dgm:spPr/>
      <dgm:t>
        <a:bodyPr/>
        <a:lstStyle/>
        <a:p>
          <a:r>
            <a:rPr lang="en-US" sz="1600" noProof="0" dirty="0" smtClean="0"/>
            <a:t>Effectiveness </a:t>
          </a:r>
        </a:p>
        <a:p>
          <a:r>
            <a:rPr lang="en-US" sz="1600" noProof="0" dirty="0" smtClean="0"/>
            <a:t>of the R&amp;D process</a:t>
          </a:r>
          <a:endParaRPr lang="en-US" sz="1600" noProof="0" dirty="0" smtClean="0"/>
        </a:p>
      </dgm:t>
    </dgm:pt>
    <dgm:pt modelId="{42F4A867-68DC-4EA3-A77B-7F5D68A304DC}" type="parTrans" cxnId="{82B27266-63E6-4390-8BCD-79CD304C3099}">
      <dgm:prSet/>
      <dgm:spPr/>
      <dgm:t>
        <a:bodyPr/>
        <a:lstStyle/>
        <a:p>
          <a:endParaRPr lang="fr-FR" sz="1600"/>
        </a:p>
      </dgm:t>
    </dgm:pt>
    <dgm:pt modelId="{987B9B11-5D0C-481E-BD72-50DB2D1B8D6B}" type="sibTrans" cxnId="{82B27266-63E6-4390-8BCD-79CD304C3099}">
      <dgm:prSet/>
      <dgm:spPr/>
      <dgm:t>
        <a:bodyPr/>
        <a:lstStyle/>
        <a:p>
          <a:endParaRPr lang="fr-FR" sz="1600"/>
        </a:p>
      </dgm:t>
    </dgm:pt>
    <dgm:pt modelId="{A1681F10-7DF5-4A56-BDB1-63C02B96370D}">
      <dgm:prSet phldrT="[Texte]" custT="1"/>
      <dgm:spPr/>
      <dgm:t>
        <a:bodyPr/>
        <a:lstStyle/>
        <a:p>
          <a:r>
            <a:rPr lang="en-US" sz="1600" noProof="0" dirty="0" smtClean="0"/>
            <a:t>Innovation enablers</a:t>
          </a:r>
        </a:p>
        <a:p>
          <a:r>
            <a:rPr lang="en-US" sz="1600" noProof="0" dirty="0" smtClean="0"/>
            <a:t>&amp; their impacts</a:t>
          </a:r>
          <a:endParaRPr lang="en-US" sz="1600" noProof="0" dirty="0" smtClean="0"/>
        </a:p>
      </dgm:t>
    </dgm:pt>
    <dgm:pt modelId="{2AFA0DAC-61C4-4E57-AAA0-6184F5874472}" type="parTrans" cxnId="{29AECF98-AB59-4BF1-8A2F-470DA5BDBB95}">
      <dgm:prSet/>
      <dgm:spPr/>
      <dgm:t>
        <a:bodyPr/>
        <a:lstStyle/>
        <a:p>
          <a:endParaRPr lang="fr-FR" sz="1600"/>
        </a:p>
      </dgm:t>
    </dgm:pt>
    <dgm:pt modelId="{48CB23E4-D3B2-4038-B72C-CBC9AF7B0307}" type="sibTrans" cxnId="{29AECF98-AB59-4BF1-8A2F-470DA5BDBB95}">
      <dgm:prSet/>
      <dgm:spPr/>
      <dgm:t>
        <a:bodyPr/>
        <a:lstStyle/>
        <a:p>
          <a:endParaRPr lang="fr-FR" sz="1600"/>
        </a:p>
      </dgm:t>
    </dgm:pt>
    <dgm:pt modelId="{9B754F34-397E-42EE-9772-CB2BFCEDC346}" type="pres">
      <dgm:prSet presAssocID="{595A85AB-F4DF-463E-9BF5-3B67A46677DA}" presName="Name0" presStyleCnt="0">
        <dgm:presLayoutVars>
          <dgm:dir/>
          <dgm:animLvl val="lvl"/>
          <dgm:resizeHandles val="exact"/>
        </dgm:presLayoutVars>
      </dgm:prSet>
      <dgm:spPr/>
    </dgm:pt>
    <dgm:pt modelId="{3C7D19A5-9966-4577-A224-517A31053090}" type="pres">
      <dgm:prSet presAssocID="{0D4A3A36-29A8-4638-AF35-90CF4D3DA8CD}" presName="Name8" presStyleCnt="0"/>
      <dgm:spPr/>
    </dgm:pt>
    <dgm:pt modelId="{D0466E25-CC11-44B4-918C-CE6C4EE4FEB4}" type="pres">
      <dgm:prSet presAssocID="{0D4A3A36-29A8-4638-AF35-90CF4D3DA8CD}" presName="level" presStyleLbl="node1" presStyleIdx="0" presStyleCnt="3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8AA7DABB-6A20-493D-AE45-BF471EBCA5F5}" type="pres">
      <dgm:prSet presAssocID="{0D4A3A36-29A8-4638-AF35-90CF4D3DA8CD}" presName="levelTx" presStyleLbl="revTx" presStyleIdx="0" presStyleCnt="0">
        <dgm:presLayoutVars>
          <dgm:chMax val="1"/>
          <dgm:bulletEnabled val="1"/>
        </dgm:presLayoutVars>
      </dgm:prSet>
      <dgm:spPr/>
      <dgm:t>
        <a:bodyPr/>
        <a:lstStyle/>
        <a:p>
          <a:endParaRPr lang="fr-FR"/>
        </a:p>
      </dgm:t>
    </dgm:pt>
    <dgm:pt modelId="{CC11B29B-6E52-455C-9A30-1415EE7B0E63}" type="pres">
      <dgm:prSet presAssocID="{64812547-C4DE-4083-AA04-A435C2B73A03}" presName="Name8" presStyleCnt="0"/>
      <dgm:spPr/>
    </dgm:pt>
    <dgm:pt modelId="{5C929B9F-949B-41DE-9219-86BC1A97ABF3}" type="pres">
      <dgm:prSet presAssocID="{64812547-C4DE-4083-AA04-A435C2B73A03}" presName="level" presStyleLbl="node1" presStyleIdx="1" presStyleCnt="3">
        <dgm:presLayoutVars>
          <dgm:chMax val="1"/>
          <dgm:bulletEnabled val="1"/>
        </dgm:presLayoutVars>
      </dgm:prSet>
      <dgm:spPr/>
    </dgm:pt>
    <dgm:pt modelId="{1EAE8FAC-E248-4B47-B64F-4588752883B0}" type="pres">
      <dgm:prSet presAssocID="{64812547-C4DE-4083-AA04-A435C2B73A03}" presName="levelTx" presStyleLbl="revTx" presStyleIdx="0" presStyleCnt="0">
        <dgm:presLayoutVars>
          <dgm:chMax val="1"/>
          <dgm:bulletEnabled val="1"/>
        </dgm:presLayoutVars>
      </dgm:prSet>
      <dgm:spPr/>
    </dgm:pt>
    <dgm:pt modelId="{D728CA5F-AC99-4FE8-BE03-5F4530E4173B}" type="pres">
      <dgm:prSet presAssocID="{A1681F10-7DF5-4A56-BDB1-63C02B96370D}" presName="Name8" presStyleCnt="0"/>
      <dgm:spPr/>
    </dgm:pt>
    <dgm:pt modelId="{9F1A56E3-371D-46E7-97B5-9D3CEDF6C4B5}" type="pres">
      <dgm:prSet presAssocID="{A1681F10-7DF5-4A56-BDB1-63C02B96370D}" presName="level" presStyleLbl="node1" presStyleIdx="2" presStyleCnt="3">
        <dgm:presLayoutVars>
          <dgm:chMax val="1"/>
          <dgm:bulletEnabled val="1"/>
        </dgm:presLayoutVars>
      </dgm:prSet>
      <dgm:spPr/>
    </dgm:pt>
    <dgm:pt modelId="{4C9CF028-E190-48F9-92C9-35C83D03C379}" type="pres">
      <dgm:prSet presAssocID="{A1681F10-7DF5-4A56-BDB1-63C02B96370D}" presName="levelTx" presStyleLbl="revTx" presStyleIdx="0" presStyleCnt="0">
        <dgm:presLayoutVars>
          <dgm:chMax val="1"/>
          <dgm:bulletEnabled val="1"/>
        </dgm:presLayoutVars>
      </dgm:prSet>
      <dgm:spPr/>
    </dgm:pt>
  </dgm:ptLst>
  <dgm:cxnLst>
    <dgm:cxn modelId="{50C2AD15-41C4-4CAE-8F22-5225106AB8EA}" type="presOf" srcId="{64812547-C4DE-4083-AA04-A435C2B73A03}" destId="{5C929B9F-949B-41DE-9219-86BC1A97ABF3}" srcOrd="0" destOrd="0" presId="urn:microsoft.com/office/officeart/2005/8/layout/pyramid1"/>
    <dgm:cxn modelId="{5AC99903-911D-499C-9D10-BD9ED9EB8FFA}" type="presOf" srcId="{595A85AB-F4DF-463E-9BF5-3B67A46677DA}" destId="{9B754F34-397E-42EE-9772-CB2BFCEDC346}" srcOrd="0" destOrd="0" presId="urn:microsoft.com/office/officeart/2005/8/layout/pyramid1"/>
    <dgm:cxn modelId="{7FF759A5-1F6D-4E6A-8AB8-5605D7D20A8B}" type="presOf" srcId="{A1681F10-7DF5-4A56-BDB1-63C02B96370D}" destId="{4C9CF028-E190-48F9-92C9-35C83D03C379}" srcOrd="1" destOrd="0" presId="urn:microsoft.com/office/officeart/2005/8/layout/pyramid1"/>
    <dgm:cxn modelId="{82B27266-63E6-4390-8BCD-79CD304C3099}" srcId="{595A85AB-F4DF-463E-9BF5-3B67A46677DA}" destId="{64812547-C4DE-4083-AA04-A435C2B73A03}" srcOrd="1" destOrd="0" parTransId="{42F4A867-68DC-4EA3-A77B-7F5D68A304DC}" sibTransId="{987B9B11-5D0C-481E-BD72-50DB2D1B8D6B}"/>
    <dgm:cxn modelId="{2E643C25-93D5-48F4-ADC1-0251C1AD5F40}" type="presOf" srcId="{0D4A3A36-29A8-4638-AF35-90CF4D3DA8CD}" destId="{8AA7DABB-6A20-493D-AE45-BF471EBCA5F5}" srcOrd="1" destOrd="0" presId="urn:microsoft.com/office/officeart/2005/8/layout/pyramid1"/>
    <dgm:cxn modelId="{672A4C0A-5319-4637-802C-3457EEB99EDB}" type="presOf" srcId="{A1681F10-7DF5-4A56-BDB1-63C02B96370D}" destId="{9F1A56E3-371D-46E7-97B5-9D3CEDF6C4B5}" srcOrd="0" destOrd="0" presId="urn:microsoft.com/office/officeart/2005/8/layout/pyramid1"/>
    <dgm:cxn modelId="{29AECF98-AB59-4BF1-8A2F-470DA5BDBB95}" srcId="{595A85AB-F4DF-463E-9BF5-3B67A46677DA}" destId="{A1681F10-7DF5-4A56-BDB1-63C02B96370D}" srcOrd="2" destOrd="0" parTransId="{2AFA0DAC-61C4-4E57-AAA0-6184F5874472}" sibTransId="{48CB23E4-D3B2-4038-B72C-CBC9AF7B0307}"/>
    <dgm:cxn modelId="{65A6E0D2-99C2-4425-B832-819AB751BA3E}" srcId="{595A85AB-F4DF-463E-9BF5-3B67A46677DA}" destId="{0D4A3A36-29A8-4638-AF35-90CF4D3DA8CD}" srcOrd="0" destOrd="0" parTransId="{D247EBA9-48CD-4694-A217-DB7700EE1D96}" sibTransId="{AFA15C84-B2A9-450E-B591-C2AD0C86BCFE}"/>
    <dgm:cxn modelId="{4FBC3931-78EA-4878-8F5C-7F631394D35A}" type="presOf" srcId="{64812547-C4DE-4083-AA04-A435C2B73A03}" destId="{1EAE8FAC-E248-4B47-B64F-4588752883B0}" srcOrd="1" destOrd="0" presId="urn:microsoft.com/office/officeart/2005/8/layout/pyramid1"/>
    <dgm:cxn modelId="{A4AAD90D-6A64-4224-B5EB-2A5E2FF7D0FC}" type="presOf" srcId="{0D4A3A36-29A8-4638-AF35-90CF4D3DA8CD}" destId="{D0466E25-CC11-44B4-918C-CE6C4EE4FEB4}" srcOrd="0" destOrd="0" presId="urn:microsoft.com/office/officeart/2005/8/layout/pyramid1"/>
    <dgm:cxn modelId="{0E9410D0-0B74-423E-B1C0-A8B1AFE3DDEC}" type="presParOf" srcId="{9B754F34-397E-42EE-9772-CB2BFCEDC346}" destId="{3C7D19A5-9966-4577-A224-517A31053090}" srcOrd="0" destOrd="0" presId="urn:microsoft.com/office/officeart/2005/8/layout/pyramid1"/>
    <dgm:cxn modelId="{58EEA50E-E89A-4277-A394-A65C718C8FAB}" type="presParOf" srcId="{3C7D19A5-9966-4577-A224-517A31053090}" destId="{D0466E25-CC11-44B4-918C-CE6C4EE4FEB4}" srcOrd="0" destOrd="0" presId="urn:microsoft.com/office/officeart/2005/8/layout/pyramid1"/>
    <dgm:cxn modelId="{853BC2C1-329C-467F-A117-D0F7DC3A6F24}" type="presParOf" srcId="{3C7D19A5-9966-4577-A224-517A31053090}" destId="{8AA7DABB-6A20-493D-AE45-BF471EBCA5F5}" srcOrd="1" destOrd="0" presId="urn:microsoft.com/office/officeart/2005/8/layout/pyramid1"/>
    <dgm:cxn modelId="{211CDE4D-918C-405B-A178-5B75A33F977F}" type="presParOf" srcId="{9B754F34-397E-42EE-9772-CB2BFCEDC346}" destId="{CC11B29B-6E52-455C-9A30-1415EE7B0E63}" srcOrd="1" destOrd="0" presId="urn:microsoft.com/office/officeart/2005/8/layout/pyramid1"/>
    <dgm:cxn modelId="{E7150ACF-1289-4C1A-A1F6-1DAA5DA1C9F0}" type="presParOf" srcId="{CC11B29B-6E52-455C-9A30-1415EE7B0E63}" destId="{5C929B9F-949B-41DE-9219-86BC1A97ABF3}" srcOrd="0" destOrd="0" presId="urn:microsoft.com/office/officeart/2005/8/layout/pyramid1"/>
    <dgm:cxn modelId="{C0772827-EDFD-44C9-B94F-0ED358CBEABB}" type="presParOf" srcId="{CC11B29B-6E52-455C-9A30-1415EE7B0E63}" destId="{1EAE8FAC-E248-4B47-B64F-4588752883B0}" srcOrd="1" destOrd="0" presId="urn:microsoft.com/office/officeart/2005/8/layout/pyramid1"/>
    <dgm:cxn modelId="{1C98FD0C-429D-44B5-8239-2CC17047C262}" type="presParOf" srcId="{9B754F34-397E-42EE-9772-CB2BFCEDC346}" destId="{D728CA5F-AC99-4FE8-BE03-5F4530E4173B}" srcOrd="2" destOrd="0" presId="urn:microsoft.com/office/officeart/2005/8/layout/pyramid1"/>
    <dgm:cxn modelId="{6DABBF88-446D-4808-B8A1-CDE38C2F9877}" type="presParOf" srcId="{D728CA5F-AC99-4FE8-BE03-5F4530E4173B}" destId="{9F1A56E3-371D-46E7-97B5-9D3CEDF6C4B5}" srcOrd="0" destOrd="0" presId="urn:microsoft.com/office/officeart/2005/8/layout/pyramid1"/>
    <dgm:cxn modelId="{D3A571A4-CF1D-4C6B-9A5F-CB9CE3EEA402}" type="presParOf" srcId="{D728CA5F-AC99-4FE8-BE03-5F4530E4173B}" destId="{4C9CF028-E190-48F9-92C9-35C83D03C379}" srcOrd="1" destOrd="0" presId="urn:microsoft.com/office/officeart/2005/8/layout/pyramid1"/>
  </dgm:cxnLst>
  <dgm:bg/>
  <dgm:whole/>
  <dgm:extLst>
    <a:ext uri="http://schemas.microsoft.com/office/drawing/2008/diagram">
      <dsp:dataModelExt xmlns:dsp="http://schemas.microsoft.com/office/drawing/2008/diagram" xmlns="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49BA8A1C-3ED2-4B39-ADD5-3A1B6796DFBF}">
      <dsp:nvSpPr>
        <dsp:cNvPr id="0" name=""/>
        <dsp:cNvSpPr/>
      </dsp:nvSpPr>
      <dsp:spPr>
        <a:xfrm>
          <a:off x="1680761" y="60784"/>
          <a:ext cx="4878279" cy="1753744"/>
        </a:xfrm>
        <a:prstGeom prst="ellipse">
          <a:avLst/>
        </a:prstGeom>
        <a:solidFill>
          <a:srgbClr val="FF0000">
            <a:alpha val="40000"/>
          </a:srgb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4B17FA33-EE61-44DA-8C8B-2DF6283C7C70}">
      <dsp:nvSpPr>
        <dsp:cNvPr id="0" name=""/>
        <dsp:cNvSpPr/>
      </dsp:nvSpPr>
      <dsp:spPr>
        <a:xfrm>
          <a:off x="3737396" y="3962402"/>
          <a:ext cx="754806" cy="483076"/>
        </a:xfrm>
        <a:prstGeom prst="downArrow">
          <a:avLst/>
        </a:prstGeom>
        <a:solidFill>
          <a:srgbClr val="FF0000"/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05201179-3E06-4A9B-95EA-6EFA6CF88E9E}">
      <dsp:nvSpPr>
        <dsp:cNvPr id="0" name=""/>
        <dsp:cNvSpPr/>
      </dsp:nvSpPr>
      <dsp:spPr>
        <a:xfrm>
          <a:off x="2303263" y="4336941"/>
          <a:ext cx="3623072" cy="626809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13792" tIns="113792" rIns="113792" bIns="113792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600" b="1" kern="1200" dirty="0" err="1" smtClean="0">
              <a:solidFill>
                <a:srgbClr val="FF0000"/>
              </a:solidFill>
            </a:rPr>
            <a:t>Technology</a:t>
          </a:r>
          <a:r>
            <a:rPr lang="fr-FR" sz="1600" b="1" kern="1200" dirty="0" smtClean="0">
              <a:solidFill>
                <a:srgbClr val="FF0000"/>
              </a:solidFill>
            </a:rPr>
            <a:t> portfolio</a:t>
          </a:r>
          <a:endParaRPr lang="fr-FR" sz="1600" b="1" kern="1200" dirty="0">
            <a:solidFill>
              <a:srgbClr val="FF0000"/>
            </a:solidFill>
          </a:endParaRPr>
        </a:p>
      </dsp:txBody>
      <dsp:txXfrm>
        <a:off x="2303263" y="4336941"/>
        <a:ext cx="3623072" cy="626809"/>
      </dsp:txXfrm>
    </dsp:sp>
    <dsp:sp modelId="{9CDB6641-02E0-4F35-8C6F-6450D4D02C92}">
      <dsp:nvSpPr>
        <dsp:cNvPr id="0" name=""/>
        <dsp:cNvSpPr/>
      </dsp:nvSpPr>
      <dsp:spPr>
        <a:xfrm>
          <a:off x="3411044" y="1441344"/>
          <a:ext cx="1712322" cy="1720950"/>
        </a:xfrm>
        <a:prstGeom prst="ellipse">
          <a:avLst/>
        </a:prstGeom>
        <a:solidFill>
          <a:schemeClr val="accent2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err="1" smtClean="0"/>
            <a:t>Manufacturing</a:t>
          </a:r>
          <a:r>
            <a:rPr lang="fr-FR" sz="1500" b="1" kern="1200" dirty="0" smtClean="0"/>
            <a:t> </a:t>
          </a:r>
          <a:r>
            <a:rPr lang="fr-FR" sz="1500" b="1" kern="1200" dirty="0" err="1" smtClean="0"/>
            <a:t>capabilities</a:t>
          </a:r>
          <a:r>
            <a:rPr lang="fr-FR" sz="1500" b="1" kern="1200" dirty="0" smtClean="0"/>
            <a:t> </a:t>
          </a:r>
          <a:r>
            <a:rPr lang="fr-FR" sz="1500" b="1" kern="1200" dirty="0" err="1" smtClean="0"/>
            <a:t>mapping</a:t>
          </a:r>
          <a:endParaRPr lang="fr-FR" sz="1500" b="1" kern="1200" dirty="0"/>
        </a:p>
      </dsp:txBody>
      <dsp:txXfrm>
        <a:off x="3411044" y="1441344"/>
        <a:ext cx="1712322" cy="1720950"/>
      </dsp:txXfrm>
    </dsp:sp>
    <dsp:sp modelId="{E7358D59-33E1-44F4-A758-353B82D4942A}">
      <dsp:nvSpPr>
        <dsp:cNvPr id="0" name=""/>
        <dsp:cNvSpPr/>
      </dsp:nvSpPr>
      <dsp:spPr>
        <a:xfrm>
          <a:off x="2362198" y="298334"/>
          <a:ext cx="1712322" cy="1720950"/>
        </a:xfrm>
        <a:prstGeom prst="ellipse">
          <a:avLst/>
        </a:prstGeom>
        <a:solidFill>
          <a:schemeClr val="accent3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err="1" smtClean="0"/>
            <a:t>Internal</a:t>
          </a:r>
          <a:r>
            <a:rPr lang="fr-FR" sz="1500" b="1" kern="1200" dirty="0" smtClean="0"/>
            <a:t> </a:t>
          </a:r>
          <a:r>
            <a:rPr lang="fr-FR" sz="1500" b="1" kern="1200" dirty="0" err="1" smtClean="0"/>
            <a:t>needs</a:t>
          </a:r>
          <a:endParaRPr lang="fr-FR" sz="1500" b="1" kern="1200" dirty="0"/>
        </a:p>
      </dsp:txBody>
      <dsp:txXfrm>
        <a:off x="2362198" y="298334"/>
        <a:ext cx="1712322" cy="1720950"/>
      </dsp:txXfrm>
    </dsp:sp>
    <dsp:sp modelId="{9B60FA22-73D4-46B1-BA52-6B99CC6CA3D0}">
      <dsp:nvSpPr>
        <dsp:cNvPr id="0" name=""/>
        <dsp:cNvSpPr/>
      </dsp:nvSpPr>
      <dsp:spPr>
        <a:xfrm>
          <a:off x="3886201" y="69744"/>
          <a:ext cx="1712322" cy="1720950"/>
        </a:xfrm>
        <a:prstGeom prst="ellipse">
          <a:avLst/>
        </a:prstGeom>
        <a:solidFill>
          <a:schemeClr val="accent4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fr-FR" sz="1500" b="1" kern="1200" dirty="0" err="1" smtClean="0"/>
            <a:t>Market</a:t>
          </a:r>
          <a:r>
            <a:rPr lang="fr-FR" sz="1500" b="1" kern="1200" dirty="0" smtClean="0"/>
            <a:t> &amp; techno. </a:t>
          </a:r>
          <a:r>
            <a:rPr lang="fr-FR" sz="1500" b="1" kern="1200" dirty="0" err="1" smtClean="0"/>
            <a:t>watch</a:t>
          </a:r>
          <a:endParaRPr lang="fr-FR" sz="1500" b="1" kern="1200" dirty="0"/>
        </a:p>
      </dsp:txBody>
      <dsp:txXfrm>
        <a:off x="3886201" y="69744"/>
        <a:ext cx="1712322" cy="1720950"/>
      </dsp:txXfrm>
    </dsp:sp>
    <dsp:sp modelId="{83B59573-0BE5-420A-BBAD-E6E9AAC2FA71}">
      <dsp:nvSpPr>
        <dsp:cNvPr id="0" name=""/>
        <dsp:cNvSpPr/>
      </dsp:nvSpPr>
      <dsp:spPr>
        <a:xfrm>
          <a:off x="1447805" y="-132988"/>
          <a:ext cx="5333989" cy="4313214"/>
        </a:xfrm>
        <a:prstGeom prst="funnel">
          <a:avLst/>
        </a:prstGeom>
        <a:solidFill>
          <a:schemeClr val="bg1">
            <a:lumMod val="75000"/>
            <a:alpha val="40000"/>
          </a:schemeClr>
        </a:solidFill>
        <a:ln w="19050" cap="flat" cmpd="sng" algn="ctr">
          <a:solidFill>
            <a:srgbClr val="C00000"/>
          </a:solidFill>
          <a:prstDash val="solid"/>
        </a:ln>
        <a:effectLst/>
      </dsp:spPr>
      <dsp:style>
        <a:lnRef idx="1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</dsp:spTree>
</dsp:drawing>
</file>

<file path=ppt/diagrams/drawing2.xml><?xml version="1.0" encoding="utf-8"?>
<dsp:drawing xmlns:dgm="http://schemas.openxmlformats.org/drawingml/2006/diagram" xmlns:a="http://schemas.openxmlformats.org/drawingml/2006/main" xmlns:dsp="http://schemas.microsoft.com/office/drawing/2008/diagram">
  <dsp:spTree>
    <dsp:nvGrpSpPr>
      <dsp:cNvPr id="0" name=""/>
      <dsp:cNvGrpSpPr/>
    </dsp:nvGrpSpPr>
    <dsp:grpSpPr/>
    <dsp:sp modelId="{D0466E25-CC11-44B4-918C-CE6C4EE4FEB4}">
      <dsp:nvSpPr>
        <dsp:cNvPr id="0" name=""/>
        <dsp:cNvSpPr/>
      </dsp:nvSpPr>
      <dsp:spPr>
        <a:xfrm>
          <a:off x="1397000" y="0"/>
          <a:ext cx="1397000" cy="1354666"/>
        </a:xfrm>
        <a:prstGeom prst="trapezoid">
          <a:avLst>
            <a:gd name="adj" fmla="val 51563"/>
          </a:avLst>
        </a:prstGeom>
        <a:solidFill>
          <a:schemeClr val="accent2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endParaRPr lang="en-US" sz="1600" kern="1200" noProof="0" dirty="0" smtClean="0"/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Value</a:t>
          </a:r>
          <a:br>
            <a:rPr lang="en-US" sz="1600" kern="1200" noProof="0" dirty="0" smtClean="0"/>
          </a:br>
          <a:r>
            <a:rPr lang="en-US" sz="1600" kern="1200" noProof="0" dirty="0" smtClean="0"/>
            <a:t>creation</a:t>
          </a:r>
          <a:br>
            <a:rPr lang="en-US" sz="1600" kern="1200" noProof="0" dirty="0" smtClean="0"/>
          </a:br>
          <a:r>
            <a:rPr lang="en-US" sz="1600" kern="1200" noProof="0" dirty="0" smtClean="0"/>
            <a:t>($ impact)</a:t>
          </a:r>
          <a:endParaRPr lang="en-US" sz="1600" kern="1200" noProof="0" dirty="0"/>
        </a:p>
      </dsp:txBody>
      <dsp:txXfrm>
        <a:off x="1397000" y="0"/>
        <a:ext cx="1397000" cy="1354666"/>
      </dsp:txXfrm>
    </dsp:sp>
    <dsp:sp modelId="{5C929B9F-949B-41DE-9219-86BC1A97ABF3}">
      <dsp:nvSpPr>
        <dsp:cNvPr id="0" name=""/>
        <dsp:cNvSpPr/>
      </dsp:nvSpPr>
      <dsp:spPr>
        <a:xfrm>
          <a:off x="698500" y="1354666"/>
          <a:ext cx="2794000" cy="1354666"/>
        </a:xfrm>
        <a:prstGeom prst="trapezoid">
          <a:avLst>
            <a:gd name="adj" fmla="val 51563"/>
          </a:avLst>
        </a:prstGeom>
        <a:solidFill>
          <a:schemeClr val="accent2">
            <a:shade val="80000"/>
            <a:hueOff val="-17936"/>
            <a:satOff val="-2012"/>
            <a:lumOff val="1284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Effectiveness 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of the R&amp;D process</a:t>
          </a:r>
          <a:endParaRPr lang="en-US" sz="1600" kern="1200" noProof="0" dirty="0" smtClean="0"/>
        </a:p>
      </dsp:txBody>
      <dsp:txXfrm>
        <a:off x="1187449" y="1354666"/>
        <a:ext cx="1816100" cy="1354666"/>
      </dsp:txXfrm>
    </dsp:sp>
    <dsp:sp modelId="{9F1A56E3-371D-46E7-97B5-9D3CEDF6C4B5}">
      <dsp:nvSpPr>
        <dsp:cNvPr id="0" name=""/>
        <dsp:cNvSpPr/>
      </dsp:nvSpPr>
      <dsp:spPr>
        <a:xfrm>
          <a:off x="0" y="2709333"/>
          <a:ext cx="4191000" cy="1354666"/>
        </a:xfrm>
        <a:prstGeom prst="trapezoid">
          <a:avLst>
            <a:gd name="adj" fmla="val 51563"/>
          </a:avLst>
        </a:prstGeom>
        <a:solidFill>
          <a:schemeClr val="accent2">
            <a:shade val="80000"/>
            <a:hueOff val="-35872"/>
            <a:satOff val="-4024"/>
            <a:lumOff val="2568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Innovation enablers</a:t>
          </a:r>
        </a:p>
        <a:p>
          <a:pPr lvl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1600" kern="1200" noProof="0" dirty="0" smtClean="0"/>
            <a:t>&amp; their impacts</a:t>
          </a:r>
          <a:endParaRPr lang="en-US" sz="1600" kern="1200" noProof="0" dirty="0" smtClean="0"/>
        </a:p>
      </dsp:txBody>
      <dsp:txXfrm>
        <a:off x="733424" y="2709333"/>
        <a:ext cx="2724150" cy="1354666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funnel1">
  <dgm:title val=""/>
  <dgm:desc val=""/>
  <dgm:catLst>
    <dgm:cat type="relationship" pri="2000"/>
    <dgm:cat type="process" pri="27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chMax val="4"/>
      <dgm:resizeHandles val="exact"/>
    </dgm:varLst>
    <dgm:alg type="composite">
      <dgm:param type="ar" val="1.25"/>
    </dgm:alg>
    <dgm:shape xmlns:r="http://schemas.openxmlformats.org/officeDocument/2006/relationships" r:blip="">
      <dgm:adjLst/>
    </dgm:shape>
    <dgm:presOf/>
    <dgm:choose name="Name1">
      <dgm:if name="Name2" axis="ch" ptType="node" func="cnt" op="equ" val="2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w" for="ch" forName="item1" refType="w" fact="0.35"/>
          <dgm:constr type="h" for="ch" forName="item1" refType="w" fact="0.35"/>
          <dgm:constr type="t" for="ch" forName="item1" refType="h" fact="0.05"/>
          <dgm:constr type="l" for="ch" forName="item1" refType="w" fact="0.125"/>
          <dgm:constr type="primFontSz" for="ch" forName="item1" op="equ" val="65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if>
      <dgm:else name="Name3">
        <dgm:constrLst>
          <dgm:constr type="w" for="ch" forName="ellipse" refType="w" fact="0.645"/>
          <dgm:constr type="h" for="ch" forName="ellipse" refType="h" fact="0.28"/>
          <dgm:constr type="t" for="ch" forName="ellipse" refType="w" fact="0.0275"/>
          <dgm:constr type="l" for="ch" forName="ellipse" refType="w" fact="0.0265"/>
          <dgm:constr type="w" for="ch" forName="arrow1" refType="w" fact="0.125"/>
          <dgm:constr type="h" for="ch" forName="arrow1" refType="h" fact="0.1"/>
          <dgm:constr type="t" for="ch" forName="arrow1" refType="h" fact="0.72"/>
          <dgm:constr type="l" for="ch" forName="arrow1" refType="w" fact="0.2875"/>
          <dgm:constr type="w" for="ch" forName="rectangle" refType="w" fact="0.6"/>
          <dgm:constr type="h" for="ch" forName="rectangle" refType="w" refFor="ch" refForName="rectangle" fact="0.25"/>
          <dgm:constr type="t" for="ch" forName="rectangle" refType="h" fact="0.8"/>
          <dgm:constr type="l" for="ch" forName="rectangle" refType="w" fact="0.05"/>
          <dgm:constr type="primFontSz" for="ch" forName="rectangle" val="65"/>
          <dgm:constr type="w" for="ch" forName="item1" refType="w" fact="0.225"/>
          <dgm:constr type="h" for="ch" forName="item1" refType="w" fact="0.225"/>
          <dgm:constr type="t" for="ch" forName="item1" refType="h" fact="0.336"/>
          <dgm:constr type="l" for="ch" forName="item1" refType="w" fact="0.261"/>
          <dgm:constr type="primFontSz" for="ch" forName="item1" val="65"/>
          <dgm:constr type="w" for="ch" forName="item2" refType="w" fact="0.225"/>
          <dgm:constr type="h" for="ch" forName="item2" refType="w" fact="0.225"/>
          <dgm:constr type="t" for="ch" forName="item2" refType="h" fact="0.125"/>
          <dgm:constr type="l" for="ch" forName="item2" refType="w" fact="0.1"/>
          <dgm:constr type="primFontSz" for="ch" forName="item2" refType="primFontSz" refFor="ch" refForName="item1" op="equ"/>
          <dgm:constr type="w" for="ch" forName="item3" refType="w" fact="0.225"/>
          <dgm:constr type="h" for="ch" forName="item3" refType="w" fact="0.225"/>
          <dgm:constr type="t" for="ch" forName="item3" refType="h" fact="0.057"/>
          <dgm:constr type="l" for="ch" forName="item3" refType="w" fact="0.33"/>
          <dgm:constr type="primFontSz" for="ch" forName="item3" refType="primFontSz" refFor="ch" refForName="item1" op="equ"/>
          <dgm:constr type="w" for="ch" forName="funnel" refType="w" fact="0.7"/>
          <dgm:constr type="h" for="ch" forName="funnel" refType="h" fact="0.7"/>
          <dgm:constr type="t" for="ch" forName="funnel"/>
          <dgm:constr type="l" for="ch" forName="funnel"/>
        </dgm:constrLst>
      </dgm:else>
    </dgm:choose>
    <dgm:ruleLst/>
    <dgm:choose name="Name4">
      <dgm:if name="Name5" axis="ch" ptType="node" func="cnt" op="gte" val="1">
        <dgm:layoutNode name="ellipse" styleLbl="trBgShp">
          <dgm:alg type="sp"/>
          <dgm:shape xmlns:r="http://schemas.openxmlformats.org/officeDocument/2006/relationships" type="ellipse" r:blip="">
            <dgm:adjLst/>
          </dgm:shape>
          <dgm:presOf/>
          <dgm:constrLst/>
          <dgm:ruleLst/>
        </dgm:layoutNode>
        <dgm:layoutNode name="arrow1" styleLbl="fgShp">
          <dgm:alg type="sp"/>
          <dgm:shape xmlns:r="http://schemas.openxmlformats.org/officeDocument/2006/relationships" type="downArrow" r:blip="">
            <dgm:adjLst/>
          </dgm:shape>
          <dgm:presOf/>
          <dgm:constrLst/>
          <dgm:ruleLst/>
        </dgm:layoutNode>
        <dgm:layoutNode name="rectangle" styleLbl="revTx">
          <dgm:varLst>
            <dgm:bulletEnabled val="1"/>
          </dgm:varLst>
          <dgm:alg type="tx">
            <dgm:param type="txAnchorHorzCh" val="ctr"/>
          </dgm:alg>
          <dgm:shape xmlns:r="http://schemas.openxmlformats.org/officeDocument/2006/relationships" type="rect" r:blip="">
            <dgm:adjLst/>
          </dgm:shape>
          <dgm:choose name="Name6">
            <dgm:if name="Name7" axis="ch" ptType="node" func="cnt" op="equ" val="1">
              <dgm:presOf axis="ch desOrSelf" ptType="node node" st="1 1" cnt="1 0"/>
            </dgm:if>
            <dgm:if name="Name8" axis="ch" ptType="node" func="cnt" op="equ" val="2">
              <dgm:presOf axis="ch desOrSelf" ptType="node node" st="2 1" cnt="1 0"/>
            </dgm:if>
            <dgm:if name="Name9" axis="ch" ptType="node" func="cnt" op="equ" val="3">
              <dgm:presOf axis="ch desOrSelf" ptType="node node" st="3 1" cnt="1 0"/>
            </dgm:if>
            <dgm:else name="Name10">
              <dgm:presOf axis="ch desOrSelf" ptType="node node" st="4 1" cnt="1 0"/>
            </dgm:else>
          </dgm:choose>
          <dgm:constrLst/>
          <dgm:ruleLst>
            <dgm:rule type="primFontSz" val="5" fact="NaN" max="NaN"/>
          </dgm:ruleLst>
        </dgm:layoutNode>
        <dgm:forEach name="Name11" axis="ch" ptType="node" st="2" cnt="1">
          <dgm:layoutNode name="item1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2">
              <dgm:if name="Name13" axis="root ch" ptType="all node" func="cnt" op="equ" val="1">
                <dgm:presOf/>
              </dgm:if>
              <dgm:if name="Name14" axis="root ch" ptType="all node" func="cnt" op="equ" val="2">
                <dgm:presOf axis="root ch desOrSelf" ptType="all node node" st="1 1 1" cnt="0 1 0"/>
              </dgm:if>
              <dgm:if name="Name15" axis="root ch" ptType="all node" func="cnt" op="equ" val="3">
                <dgm:presOf axis="root ch desOrSelf" ptType="all node node" st="1 2 1" cnt="0 1 0"/>
              </dgm:if>
              <dgm:else name="Name16">
                <dgm:presOf axis="root ch desOrSelf" ptType="all node node" st="1 3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17" axis="ch" ptType="node" st="3" cnt="1">
          <dgm:layoutNode name="item2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18">
              <dgm:if name="Name19" axis="root ch" ptType="all node" func="cnt" op="equ" val="1">
                <dgm:presOf/>
              </dgm:if>
              <dgm:if name="Name20" axis="root ch" ptType="all node" func="cnt" op="equ" val="2">
                <dgm:presOf/>
              </dgm:if>
              <dgm:if name="Name21" axis="root ch" ptType="all node" func="cnt" op="equ" val="3">
                <dgm:presOf axis="root ch desOrSelf" ptType="all node node" st="1 1 1" cnt="0 1 0"/>
              </dgm:if>
              <dgm:else name="Name22">
                <dgm:presOf axis="root ch desOrSelf" ptType="all node node" st="1 2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forEach name="Name23" axis="ch" ptType="node" st="4" cnt="1">
          <dgm:layoutNode name="item3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choose name="Name24">
              <dgm:if name="Name25" axis="root ch" ptType="all node" func="cnt" op="equ" val="1">
                <dgm:presOf/>
              </dgm:if>
              <dgm:if name="Name26" axis="root ch" ptType="all node" func="cnt" op="equ" val="2">
                <dgm:presOf/>
              </dgm:if>
              <dgm:if name="Name27" axis="root ch" ptType="all node" func="cnt" op="equ" val="3">
                <dgm:presOf/>
              </dgm:if>
              <dgm:else name="Name28">
                <dgm:presOf axis="root ch desOrSelf" ptType="all node node" st="1 1 1" cnt="0 1 0"/>
              </dgm:else>
            </dgm:choose>
            <dgm:constrLst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primFontSz" val="5" fact="NaN" max="NaN"/>
            </dgm:ruleLst>
          </dgm:layoutNode>
        </dgm:forEach>
        <dgm:layoutNode name="funnel" styleLbl="trAlignAcc1">
          <dgm:alg type="sp"/>
          <dgm:shape xmlns:r="http://schemas.openxmlformats.org/officeDocument/2006/relationships" type="funnel" r:blip="">
            <dgm:adjLst/>
          </dgm:shape>
          <dgm:presOf/>
          <dgm:constrLst/>
          <dgm:ruleLst/>
        </dgm:layoutNode>
      </dgm:if>
      <dgm:else name="Name29"/>
    </dgm:choos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yramid1">
  <dgm:title val=""/>
  <dgm:desc val=""/>
  <dgm:catLst>
    <dgm:cat type="pyramid" pri="1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pyra">
          <dgm:param type="linDir" val="fromB"/>
          <dgm:param type="txDir" val="fromT"/>
          <dgm:param type="pyraAcctPos" val="aft"/>
          <dgm:param type="pyraAcctTxMar" val="step"/>
          <dgm:param type="pyraAcctBkgdNode" val="acctBkgd"/>
          <dgm:param type="pyraAcctTxNode" val="acctTx"/>
          <dgm:param type="pyraLvlNode" val="level"/>
        </dgm:alg>
      </dgm:if>
      <dgm:else name="Name3">
        <dgm:alg type="pyra">
          <dgm:param type="linDir" val="fromB"/>
          <dgm:param type="txDir" val="fromT"/>
          <dgm:param type="pyraAcctPos" val="bef"/>
          <dgm:param type="pyraAcctTxMar" val="step"/>
          <dgm:param type="pyraAcctBkgdNode" val="acctBkgd"/>
          <dgm:param type="pyraAcctTxNode" val="acctTx"/>
          <dgm:param type="pyraLvlNode" val="level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ptType="all node" func="maxDepth" op="gte" val="2">
        <dgm:constrLst>
          <dgm:constr type="primFontSz" for="des" forName="levelTx" op="equ"/>
          <dgm:constr type="secFontSz" for="des" forName="acctTx" op="equ"/>
          <dgm:constr type="pyraAcctRatio" val="0.32"/>
        </dgm:constrLst>
      </dgm:if>
      <dgm:else name="Name6">
        <dgm:constrLst>
          <dgm:constr type="primFontSz" for="des" forName="levelTx" op="equ"/>
          <dgm:constr type="secFontSz" for="des" forName="acctTx" op="equ"/>
          <dgm:constr type="pyraAcctRatio"/>
        </dgm:constrLst>
      </dgm:else>
    </dgm:choose>
    <dgm:ruleLst/>
    <dgm:forEach name="Name7" axis="ch" ptType="node">
      <dgm:layoutNode name="Name8">
        <dgm:alg type="composite">
          <dgm:param type="horzAlign" val="none"/>
        </dgm:alg>
        <dgm:shape xmlns:r="http://schemas.openxmlformats.org/officeDocument/2006/relationships" r:blip="">
          <dgm:adjLst/>
        </dgm:shape>
        <dgm:presOf/>
        <dgm:choose name="Name9">
          <dgm:if name="Name10" axis="self" ptType="node" func="pos" op="equ" val="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/>
              <dgm:constr type="h" for="ch" forName="levelTx" refType="h" refFor="ch" refForName="level"/>
            </dgm:constrLst>
          </dgm:if>
          <dgm:else name="Name11">
            <dgm:constrLst>
              <dgm:constr type="ctrX" for="ch" forName="acctBkgd" val="1"/>
              <dgm:constr type="ctrY" for="ch" forName="acctBkgd" val="1"/>
              <dgm:constr type="w" for="ch" forName="acctBkgd" val="1"/>
              <dgm:constr type="h" for="ch" forName="acctBkgd" val="1"/>
              <dgm:constr type="ctrX" for="ch" forName="acctTx" val="1"/>
              <dgm:constr type="ctrY" for="ch" forName="acctTx" val="1"/>
              <dgm:constr type="w" for="ch" forName="acctTx" val="1"/>
              <dgm:constr type="h" for="ch" forName="acctTx" val="1"/>
              <dgm:constr type="ctrX" for="ch" forName="level" val="1"/>
              <dgm:constr type="ctrY" for="ch" forName="level" val="1"/>
              <dgm:constr type="w" for="ch" forName="level" val="1"/>
              <dgm:constr type="h" for="ch" forName="level" val="1"/>
              <dgm:constr type="ctrX" for="ch" forName="levelTx" refType="ctrX" refFor="ch" refForName="level"/>
              <dgm:constr type="ctrY" for="ch" forName="levelTx" refType="ctrY" refFor="ch" refForName="level"/>
              <dgm:constr type="w" for="ch" forName="levelTx" refType="w" refFor="ch" refForName="level" fact="0.65"/>
              <dgm:constr type="h" for="ch" forName="levelTx" refType="h" refFor="ch" refForName="level"/>
            </dgm:constrLst>
          </dgm:else>
        </dgm:choose>
        <dgm:ruleLst/>
        <dgm:choose name="Name12">
          <dgm:if name="Name13" axis="ch" ptType="node" func="cnt" op="gte" val="1">
            <dgm:layoutNode name="acctBkgd" styleLbl="alignAcc1">
              <dgm:alg type="sp"/>
              <dgm:shape xmlns:r="http://schemas.openxmlformats.org/officeDocument/2006/relationships" type="nonIsoscelesTrapezoid" r:blip="">
                <dgm:adjLst/>
              </dgm:shape>
              <dgm:presOf axis="des" ptType="node"/>
              <dgm:constrLst/>
              <dgm:ruleLst/>
            </dgm:layoutNode>
            <dgm:layoutNode name="acctTx" styleLbl="alignAcc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shape xmlns:r="http://schemas.openxmlformats.org/officeDocument/2006/relationships" type="nonIsoscelesTrapezoid" r:blip="" hideGeom="1">
                <dgm:adjLst/>
              </dgm:shape>
              <dgm:presOf axis="des" ptType="node"/>
              <dgm:constrLst>
                <dgm:constr type="secFontSz" val="65"/>
                <dgm:constr type="primFontSz" refType="secFontSz"/>
                <dgm:constr type="tMarg" refType="secFontSz" fact="0.3"/>
                <dgm:constr type="bMarg" refType="secFontSz" fact="0.3"/>
                <dgm:constr type="lMarg" refType="secFontSz" fact="0.3"/>
                <dgm:constr type="rMarg" refType="secFontSz" fact="0.3"/>
              </dgm:constrLst>
              <dgm:ruleLst>
                <dgm:rule type="secFontSz" val="5" fact="NaN" max="NaN"/>
              </dgm:ruleLst>
            </dgm:layoutNode>
          </dgm:if>
          <dgm:else name="Name14"/>
        </dgm:choose>
        <dgm:layoutNode name="level">
          <dgm:varLst>
            <dgm:chMax val="1"/>
            <dgm:bulletEnabled val="1"/>
          </dgm:varLst>
          <dgm:alg type="sp"/>
          <dgm:shape xmlns:r="http://schemas.openxmlformats.org/officeDocument/2006/relationships" type="trapezoid" r:blip="">
            <dgm:adjLst/>
          </dgm:shape>
          <dgm:presOf axis="self"/>
          <dgm:constrLst>
            <dgm:constr type="h" val="500"/>
            <dgm:constr type="w" val="1"/>
          </dgm:constrLst>
          <dgm:ruleLst/>
        </dgm:layoutNode>
        <dgm:layoutNode name="levelTx" styleLbl="revTx">
          <dgm:varLst>
            <dgm:chMax val="1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presOf axis="self"/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layoutNod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E622205-737F-4710-96FE-A9FD2266C983}" type="datetimeFigureOut">
              <a:rPr lang="fr-FR" smtClean="0"/>
              <a:pPr/>
              <a:t>03/11/2014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5BC7FB-3269-449D-92F7-244EABC2F2D6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0DC475-12A3-4A39-B5FF-C737E41F2F4D}" type="datetimeFigureOut">
              <a:rPr lang="en-US" smtClean="0"/>
              <a:pPr/>
              <a:t>11/3/2014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81100" y="696913"/>
            <a:ext cx="4648200" cy="34861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16425"/>
            <a:ext cx="5607050" cy="41830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513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558BB1F-E020-45F4-BD76-1BEE059CAA04}" type="slidenum">
              <a:rPr lang="en-US" smtClean="0"/>
              <a:pPr/>
              <a:t>‹N°›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8BB1F-E020-45F4-BD76-1BEE059CAA04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8BB1F-E020-45F4-BD76-1BEE059CAA04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5123" name="Notes Placeholder 2"/>
          <p:cNvSpPr>
            <a:spLocks noGrp="1"/>
          </p:cNvSpPr>
          <p:nvPr>
            <p:ph type="body" idx="1"/>
          </p:nvPr>
        </p:nvSpPr>
        <p:spPr bwMode="auto">
          <a:noFill/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mtClean="0"/>
          </a:p>
        </p:txBody>
      </p:sp>
      <p:sp>
        <p:nvSpPr>
          <p:cNvPr id="5124" name="Slide Number Placeholder 3"/>
          <p:cNvSpPr>
            <a:spLocks noGrp="1"/>
          </p:cNvSpPr>
          <p:nvPr>
            <p:ph type="sldNum" sz="quarter" idx="5"/>
          </p:nvPr>
        </p:nvSpPr>
        <p:spPr bwMode="auto">
          <a:ln>
            <a:miter lim="800000"/>
            <a:headEnd/>
            <a:tailEnd/>
          </a:ln>
        </p:spPr>
        <p:txBody>
          <a:bodyPr wrap="square" numCol="1" anchorCtr="0" compatLnSpc="1">
            <a:prstTxWarp prst="textNoShape">
              <a:avLst/>
            </a:prstTxWarp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11E247F2-36FB-470C-A1BD-3FE85AA2B7DC}" type="slidenum">
              <a:rPr lang="en-US" smtClean="0"/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4</a:t>
            </a:fld>
            <a:endParaRPr lang="en-US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FC96235-4575-4823-A3B2-20C2379BAB79}" type="slidenum">
              <a:rPr lang="en-US" smtClean="0"/>
              <a:pPr/>
              <a:t>5</a:t>
            </a:fld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1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The Owens Corning Early Career Award is bestowed annually upon a leading researcher in recognition of outstanding contributions to the field of materials science and engineering.</a:t>
            </a:r>
          </a:p>
          <a:p>
            <a:endParaRPr lang="fr-FR" dirty="0" smtClean="0"/>
          </a:p>
          <a:p>
            <a:r>
              <a:rPr lang="fr-F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(Russell) </a:t>
            </a:r>
            <a:r>
              <a:rPr lang="fr-F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Games</a:t>
            </a:r>
            <a:r>
              <a:rPr lang="fr-F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</a:t>
            </a:r>
            <a:r>
              <a:rPr lang="fr-F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Slayter</a:t>
            </a:r>
            <a:r>
              <a:rPr lang="fr-F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: </a:t>
            </a:r>
            <a:r>
              <a:rPr lang="en-US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“Father of Fiberglas” and noted inventor.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Awarded more than 160 United States patents, chiefly in glass technology</a:t>
            </a:r>
          </a:p>
          <a:p>
            <a:endParaRPr lang="en-US" sz="1200" kern="1200" baseline="0" dirty="0" smtClean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  <a:p>
            <a:r>
              <a:rPr lang="fr-F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Alfred </a:t>
            </a:r>
            <a:r>
              <a:rPr lang="fr-FR" sz="1200" b="1" i="1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Marzocchi</a:t>
            </a:r>
            <a:r>
              <a:rPr lang="fr-FR" sz="1200" b="1" i="1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. 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Dr. </a:t>
            </a:r>
            <a:r>
              <a:rPr lang="en-US" sz="1200" kern="1200" baseline="0" dirty="0" err="1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Marzocchi</a:t>
            </a:r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 was awarded many patents spanning over four decades – solidly placing him in</a:t>
            </a:r>
          </a:p>
          <a:p>
            <a:r>
              <a:rPr lang="en-US" sz="1200" kern="1200" baseline="0" dirty="0" smtClean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the highest echelon of contributors to Owens Corning’s patent portfolio.</a:t>
            </a:r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8BB1F-E020-45F4-BD76-1BEE059CAA04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commentaires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fr-FR" dirty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558BB1F-E020-45F4-BD76-1BEE059CAA04}" type="slidenum">
              <a:rPr lang="en-US" smtClean="0"/>
              <a:pPr/>
              <a:t>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906588"/>
            <a:ext cx="9144000" cy="3352800"/>
          </a:xfrm>
          <a:prstGeom prst="rect">
            <a:avLst/>
          </a:prstGeom>
          <a:solidFill>
            <a:srgbClr val="5152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/>
            </a:endParaRPr>
          </a:p>
        </p:txBody>
      </p:sp>
      <p:cxnSp>
        <p:nvCxnSpPr>
          <p:cNvPr id="8" name="Straight Connector 12"/>
          <p:cNvCxnSpPr/>
          <p:nvPr userDrawn="1"/>
        </p:nvCxnSpPr>
        <p:spPr>
          <a:xfrm>
            <a:off x="0" y="1843886"/>
            <a:ext cx="9144000" cy="1588"/>
          </a:xfrm>
          <a:prstGeom prst="line">
            <a:avLst/>
          </a:prstGeom>
          <a:ln w="152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2795826"/>
            <a:ext cx="3429000" cy="1246495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lnSpc>
                <a:spcPts val="2975"/>
              </a:lnSpc>
              <a:defRPr lang="en-US" sz="3600" b="1" kern="1200" cap="all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Image 6" descr="OC_logo_RGB no backgroun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3148" y="356072"/>
            <a:ext cx="786473" cy="690899"/>
          </a:xfrm>
          <a:prstGeom prst="rect">
            <a:avLst/>
          </a:prstGeom>
        </p:spPr>
      </p:pic>
      <p:pic>
        <p:nvPicPr>
          <p:cNvPr id="5" name="Picture 21" descr="Screen shot 2014-05-20 at 10.18.36.png"/>
          <p:cNvPicPr>
            <a:picLocks noChangeAspect="1"/>
          </p:cNvPicPr>
          <p:nvPr userDrawn="1"/>
        </p:nvPicPr>
        <p:blipFill>
          <a:blip r:embed="rId3" cstate="screen"/>
          <a:srcRect r="817" b="8127"/>
          <a:stretch>
            <a:fillRect/>
          </a:stretch>
        </p:blipFill>
        <p:spPr>
          <a:xfrm>
            <a:off x="2304417" y="3613151"/>
            <a:ext cx="2426333" cy="1650999"/>
          </a:xfrm>
          <a:prstGeom prst="rect">
            <a:avLst/>
          </a:prstGeom>
        </p:spPr>
      </p:pic>
      <p:pic>
        <p:nvPicPr>
          <p:cNvPr id="6" name="Picture 22" descr="Screen shot 2014-05-20 at 10.58.32.png"/>
          <p:cNvPicPr preferRelativeResize="0">
            <a:picLocks/>
          </p:cNvPicPr>
          <p:nvPr userDrawn="1"/>
        </p:nvPicPr>
        <p:blipFill>
          <a:blip r:embed="rId4" cstate="screen"/>
          <a:srcRect t="7955"/>
          <a:stretch>
            <a:fillRect/>
          </a:stretch>
        </p:blipFill>
        <p:spPr>
          <a:xfrm>
            <a:off x="0" y="3657600"/>
            <a:ext cx="2362200" cy="1606550"/>
          </a:xfrm>
          <a:prstGeom prst="rect">
            <a:avLst/>
          </a:prstGeom>
        </p:spPr>
      </p:pic>
      <p:pic>
        <p:nvPicPr>
          <p:cNvPr id="9" name="Picture 19" descr="Screen shot 2013-10-09 at 12.04.36.png"/>
          <p:cNvPicPr preferRelativeResize="0">
            <a:picLocks/>
          </p:cNvPicPr>
          <p:nvPr userDrawn="1"/>
        </p:nvPicPr>
        <p:blipFill>
          <a:blip r:embed="rId5" cstate="screen">
            <a:lum contrast="20000"/>
          </a:blip>
          <a:srcRect t="1287"/>
          <a:stretch>
            <a:fillRect/>
          </a:stretch>
        </p:blipFill>
        <p:spPr>
          <a:xfrm>
            <a:off x="0" y="1905000"/>
            <a:ext cx="2393950" cy="1752038"/>
          </a:xfrm>
          <a:prstGeom prst="rect">
            <a:avLst/>
          </a:prstGeom>
        </p:spPr>
      </p:pic>
      <p:pic>
        <p:nvPicPr>
          <p:cNvPr id="10" name="Picture 20" descr="Screen shot 2014-05-20 at 10.16.26.png"/>
          <p:cNvPicPr>
            <a:picLocks noChangeAspect="1"/>
          </p:cNvPicPr>
          <p:nvPr userDrawn="1"/>
        </p:nvPicPr>
        <p:blipFill>
          <a:blip r:embed="rId6" cstate="screen"/>
          <a:srcRect t="6162"/>
          <a:stretch>
            <a:fillRect/>
          </a:stretch>
        </p:blipFill>
        <p:spPr>
          <a:xfrm>
            <a:off x="2368550" y="1905000"/>
            <a:ext cx="2362200" cy="17526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/>
          <p:cNvSpPr/>
          <p:nvPr userDrawn="1"/>
        </p:nvSpPr>
        <p:spPr>
          <a:xfrm>
            <a:off x="0" y="1906588"/>
            <a:ext cx="9144000" cy="3352800"/>
          </a:xfrm>
          <a:prstGeom prst="rect">
            <a:avLst/>
          </a:prstGeom>
          <a:solidFill>
            <a:srgbClr val="5152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2795826"/>
            <a:ext cx="3429000" cy="1246495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lnSpc>
                <a:spcPts val="2975"/>
              </a:lnSpc>
              <a:defRPr lang="en-US" sz="3600" b="1" kern="1200" cap="all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Image 6" descr="OC_logo_RGB no backgroun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3148" y="356072"/>
            <a:ext cx="786473" cy="690899"/>
          </a:xfrm>
          <a:prstGeom prst="rect">
            <a:avLst/>
          </a:prstGeom>
        </p:spPr>
      </p:pic>
      <p:cxnSp>
        <p:nvCxnSpPr>
          <p:cNvPr id="8" name="Straight Connector 12"/>
          <p:cNvCxnSpPr/>
          <p:nvPr userDrawn="1"/>
        </p:nvCxnSpPr>
        <p:spPr>
          <a:xfrm>
            <a:off x="0" y="1843886"/>
            <a:ext cx="9144000" cy="1588"/>
          </a:xfrm>
          <a:prstGeom prst="line">
            <a:avLst/>
          </a:prstGeom>
          <a:ln w="152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12"/>
          <p:cNvCxnSpPr/>
          <p:nvPr userDrawn="1"/>
        </p:nvCxnSpPr>
        <p:spPr>
          <a:xfrm>
            <a:off x="0" y="1843886"/>
            <a:ext cx="9144000" cy="1588"/>
          </a:xfrm>
          <a:prstGeom prst="line">
            <a:avLst/>
          </a:prstGeom>
          <a:ln w="152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3180546"/>
            <a:ext cx="7772400" cy="477054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lnSpc>
                <a:spcPts val="2975"/>
              </a:lnSpc>
              <a:defRPr lang="en-US" sz="3600" b="1" kern="1200" cap="all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pic>
        <p:nvPicPr>
          <p:cNvPr id="7" name="Image 6" descr="OC_logo_RGB no backgroun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3148" y="356072"/>
            <a:ext cx="786473" cy="6908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906588"/>
            <a:ext cx="9144000" cy="3352800"/>
          </a:xfrm>
          <a:prstGeom prst="rect">
            <a:avLst/>
          </a:prstGeom>
          <a:solidFill>
            <a:srgbClr val="51525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/>
            </a:endParaRPr>
          </a:p>
        </p:txBody>
      </p:sp>
      <p:cxnSp>
        <p:nvCxnSpPr>
          <p:cNvPr id="8" name="Straight Connector 12"/>
          <p:cNvCxnSpPr/>
          <p:nvPr userDrawn="1"/>
        </p:nvCxnSpPr>
        <p:spPr>
          <a:xfrm>
            <a:off x="0" y="1843886"/>
            <a:ext cx="9144000" cy="1588"/>
          </a:xfrm>
          <a:prstGeom prst="line">
            <a:avLst/>
          </a:prstGeom>
          <a:ln w="15240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800600" y="2795826"/>
            <a:ext cx="3429000" cy="1246495"/>
          </a:xfr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lnSpc>
                <a:spcPts val="2975"/>
              </a:lnSpc>
              <a:defRPr lang="en-US" sz="3600" b="1" kern="1200" cap="all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58126CC-E4B6-4A73-8D4F-F5DCCDCB9CA2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  <p:sp>
        <p:nvSpPr>
          <p:cNvPr id="14" name="Espace réservé pour une image  13"/>
          <p:cNvSpPr>
            <a:spLocks noGrp="1"/>
          </p:cNvSpPr>
          <p:nvPr>
            <p:ph type="pic" sz="quarter" idx="13"/>
          </p:nvPr>
        </p:nvSpPr>
        <p:spPr>
          <a:xfrm>
            <a:off x="0" y="1905000"/>
            <a:ext cx="4572000" cy="3352800"/>
          </a:xfrm>
        </p:spPr>
        <p:txBody>
          <a:bodyPr/>
          <a:lstStyle>
            <a:lvl1pPr>
              <a:buNone/>
              <a:defRPr/>
            </a:lvl1pPr>
          </a:lstStyle>
          <a:p>
            <a:endParaRPr lang="fr-FR"/>
          </a:p>
        </p:txBody>
      </p:sp>
      <p:pic>
        <p:nvPicPr>
          <p:cNvPr id="12" name="Image 11" descr="OC_logo_RGB no background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8083148" y="356072"/>
            <a:ext cx="786473" cy="690899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vert="horz" lIns="91440" tIns="45720" rIns="91440" bIns="45720" rtlCol="0">
            <a:normAutofit/>
          </a:bodyPr>
          <a:lstStyle>
            <a:lvl1pPr marL="185738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4pPr marL="1165225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1872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  <a:def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F4A1-8396-4180-B61D-2FEB42552597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198880"/>
            <a:ext cx="9144000" cy="4988560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vert="horz" lIns="91440" tIns="45720" rIns="91440" bIns="45720" rtlCol="0">
            <a:normAutofit/>
          </a:bodyPr>
          <a:lstStyle>
            <a:lvl1pPr marL="185738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7063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" charset="2"/>
              <a:buChar char="§"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4pPr marL="1165225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  <a:defRPr lang="en-US" sz="1800" b="0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indent="-1872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  <a:def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F4A1-8396-4180-B61D-2FEB42552597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1198880"/>
            <a:ext cx="9144000" cy="4988560"/>
          </a:xfrm>
          <a:prstGeom prst="rect">
            <a:avLst/>
          </a:prstGeom>
          <a:solidFill>
            <a:schemeClr val="bg1">
              <a:lumMod val="50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marL="0" algn="ctr" defTabSz="914400" rtl="0" eaLnBrk="1" latinLnBrk="0" hangingPunct="1">
              <a:defRPr/>
            </a:pPr>
            <a:endParaRPr lang="en-US" sz="1800" kern="1200" dirty="0">
              <a:solidFill>
                <a:schemeClr val="lt1"/>
              </a:solidFill>
              <a:latin typeface="Calibri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 vert="horz" lIns="91440" tIns="45720" rIns="91440" bIns="45720" rtlCol="0">
            <a:normAutofit/>
          </a:bodyPr>
          <a:lstStyle>
            <a:lvl1pPr marL="185738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  <a:defRPr lang="en-US" sz="1800" b="1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627063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chemeClr val="tx1">
                  <a:lumMod val="95000"/>
                  <a:lumOff val="5000"/>
                </a:schemeClr>
              </a:buClr>
              <a:buFont typeface="Wingdings" charset="2"/>
              <a:buChar char="§"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2pPr>
            <a:lvl4pPr marL="1165225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  <a:defRPr lang="en-US" sz="1800" b="0" kern="1200" dirty="0" smtClean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4pPr>
            <a:lvl5pPr indent="-1872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  <a:defRPr lang="en-US" sz="28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3"/>
            <a:r>
              <a:rPr lang="en-US" dirty="0" smtClean="0"/>
              <a:t>Third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088F4A1-8396-4180-B61D-2FEB42552597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E4F38A-C183-4D5A-8048-2ADA0325BDFC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228600" y="1600200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§"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01613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89013" indent="-2794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 dirty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4724400" y="1600200"/>
            <a:ext cx="4038600" cy="4525963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1730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>
              <a:buClr>
                <a:srgbClr val="FF0000"/>
              </a:buClr>
              <a:defRPr sz="1800"/>
            </a:lvl4pPr>
            <a:lvl5pPr>
              <a:buClr>
                <a:srgbClr val="FF0000"/>
              </a:buCl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marL="342900" lvl="0" indent="-3429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marL="989013" lvl="2" indent="-2794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</a:pPr>
            <a:r>
              <a:rPr lang="en-US" dirty="0" smtClean="0"/>
              <a:t>Third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BC59E28-49EA-4E69-9312-B3EEBFB693CA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79412" y="1341438"/>
            <a:ext cx="4040188" cy="487362"/>
          </a:xfrm>
          <a:solidFill>
            <a:srgbClr val="FF0000"/>
          </a:solidFill>
        </p:spPr>
        <p:txBody>
          <a:bodyPr anchor="ctr">
            <a:norm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379412" y="2057400"/>
            <a:ext cx="4040188" cy="4068763"/>
          </a:xfrm>
        </p:spPr>
        <p:txBody>
          <a:bodyPr vert="horz" lIns="91440" tIns="45720" rIns="91440" bIns="45720" rtlCol="0">
            <a:normAutofit/>
          </a:bodyPr>
          <a:lstStyle>
            <a:lvl1pPr marL="177800" indent="-1778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§"/>
              <a:defRPr lang="en-US" sz="1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541338" indent="-201613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buFont typeface="Wingdings" pitchFamily="2" charset="2"/>
              <a:buChar char="§"/>
              <a:defRPr lang="en-US" sz="1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  <a:defRPr lang="en-US" sz="18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341438"/>
            <a:ext cx="4041775" cy="487362"/>
          </a:xfrm>
          <a:solidFill>
            <a:srgbClr val="FF0000"/>
          </a:solidFill>
        </p:spPr>
        <p:txBody>
          <a:bodyPr anchor="ctr">
            <a:normAutofit/>
          </a:bodyPr>
          <a:lstStyle>
            <a:lvl1pPr marL="0" indent="0">
              <a:buNone/>
              <a:defRPr sz="2000" b="1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 hasCustomPrompt="1"/>
          </p:nvPr>
        </p:nvSpPr>
        <p:spPr>
          <a:xfrm>
            <a:off x="4645025" y="2057400"/>
            <a:ext cx="4041775" cy="4068763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§"/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chemeClr val="bg1">
                  <a:lumMod val="50000"/>
                </a:schemeClr>
              </a:buClr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1800" b="1" kern="12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marL="625475" lvl="1" indent="-28575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§"/>
            </a:pPr>
            <a:r>
              <a:rPr lang="en-US" dirty="0" smtClean="0"/>
              <a:t>Second level</a:t>
            </a:r>
          </a:p>
          <a:p>
            <a:pPr marL="809625" lvl="2" indent="-185738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</a:pPr>
            <a:r>
              <a:rPr lang="en-US" dirty="0" smtClean="0"/>
              <a:t>Third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2C03E75-DE64-456B-A853-66477A209E03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11A4B37-5E3D-4FDE-AAFB-4DFA46B73937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D0A76-80C0-4FB3-AB42-9A495B61AEDC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6629400" cy="762000"/>
          </a:xfrm>
        </p:spPr>
        <p:txBody>
          <a:bodyPr anchor="ctr">
            <a:normAutofit/>
          </a:bodyPr>
          <a:lstStyle>
            <a:lvl1pPr algn="l">
              <a:defRPr lang="en-US" sz="2400" b="1" kern="1200" cap="all" dirty="0">
                <a:solidFill>
                  <a:srgbClr val="000000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575050" y="1143000"/>
            <a:ext cx="5111750" cy="4983163"/>
          </a:xfrm>
        </p:spPr>
        <p:txBody>
          <a:bodyPr vert="horz" lIns="91440" tIns="45720" rIns="91440" bIns="45720" rtlCol="0">
            <a:normAutofit/>
          </a:bodyPr>
          <a:lstStyle>
            <a:lvl1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25475" indent="-28575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pitchFamily="2" charset="2"/>
              <a:buChar char="§"/>
              <a:defRPr lang="en-US" sz="2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809625" indent="-185738" algn="l" defTabSz="808038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Calibri" pitchFamily="34" charset="0"/>
              <a:buChar char="‒"/>
              <a:defRPr lang="en-US" sz="2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defRPr lang="en-US" sz="2600" b="1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143000"/>
            <a:ext cx="3008313" cy="4983163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dirty="0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FA10F8-733A-4857-819D-8F0FA9F2BD3B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‹N°›</a:t>
            </a:fld>
            <a:endParaRPr lang="en-US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usWatermark"/>
          <p:cNvSpPr txBox="1"/>
          <p:nvPr userDrawn="1"/>
        </p:nvSpPr>
        <p:spPr>
          <a:xfrm rot="-2220000">
            <a:off x="0" y="3421379"/>
            <a:ext cx="9144000" cy="107722"/>
          </a:xfrm>
          <a:prstGeom prst="rect">
            <a:avLst/>
          </a:prstGeom>
          <a:noFill/>
        </p:spPr>
        <p:txBody>
          <a:bodyPr vert="horz" rtlCol="0">
            <a:spAutoFit/>
          </a:bodyPr>
          <a:lstStyle/>
          <a:p>
            <a:pPr algn="ctr"/>
            <a:endParaRPr lang="fr-FR" sz="100">
              <a:solidFill>
                <a:schemeClr val="bg2"/>
              </a:solidFill>
            </a:endParaRPr>
          </a:p>
        </p:txBody>
      </p:sp>
      <p:pic>
        <p:nvPicPr>
          <p:cNvPr id="11" name="Image 10" descr="OC_logo_RGB no background.png"/>
          <p:cNvPicPr>
            <a:picLocks noChangeAspect="1"/>
          </p:cNvPicPr>
          <p:nvPr userDrawn="1"/>
        </p:nvPicPr>
        <p:blipFill>
          <a:blip r:embed="rId16" cstate="print"/>
          <a:stretch>
            <a:fillRect/>
          </a:stretch>
        </p:blipFill>
        <p:spPr>
          <a:xfrm>
            <a:off x="8308789" y="234745"/>
            <a:ext cx="561453" cy="493224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28600" y="0"/>
            <a:ext cx="7391400" cy="762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28600" y="1295400"/>
            <a:ext cx="8229600" cy="4830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7200" lvl="1" indent="-1872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</a:pPr>
            <a:r>
              <a:rPr lang="en-US" dirty="0" smtClean="0"/>
              <a:t>Click to edit Master text styles</a:t>
            </a:r>
          </a:p>
          <a:p>
            <a:pPr marL="407250" lvl="2" indent="-187200" algn="l" defTabSz="914400" rtl="0" eaLnBrk="1" latinLnBrk="0" hangingPunct="1">
              <a:lnSpc>
                <a:spcPts val="2160"/>
              </a:lnSpc>
              <a:spcBef>
                <a:spcPts val="600"/>
              </a:spcBef>
              <a:buClr>
                <a:srgbClr val="FF0000"/>
              </a:buClr>
              <a:buFont typeface="Wingdings" charset="2"/>
              <a:buChar char="§"/>
            </a:pPr>
            <a:r>
              <a:rPr lang="en-US" dirty="0" smtClean="0"/>
              <a:t>Second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524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F7ABC26-5284-4383-A0AE-39EE2B4A0B17}" type="datetime1">
              <a:rPr lang="en-US" smtClean="0"/>
              <a:pPr/>
              <a:t>11/3/2014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553200"/>
            <a:ext cx="2895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781800" y="6553200"/>
            <a:ext cx="2133600" cy="30480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DC681A7-CF23-4B24-B573-231613A82556}" type="slidenum">
              <a:rPr lang="en-US" smtClean="0"/>
              <a:pPr/>
              <a:t>‹N°›</a:t>
            </a:fld>
            <a:endParaRPr lang="en-US" dirty="0"/>
          </a:p>
        </p:txBody>
      </p:sp>
      <p:cxnSp>
        <p:nvCxnSpPr>
          <p:cNvPr id="9" name="Straight Connector 12"/>
          <p:cNvCxnSpPr/>
          <p:nvPr userDrawn="1"/>
        </p:nvCxnSpPr>
        <p:spPr bwMode="auto">
          <a:xfrm>
            <a:off x="0" y="752499"/>
            <a:ext cx="6781800" cy="0"/>
          </a:xfrm>
          <a:prstGeom prst="line">
            <a:avLst/>
          </a:prstGeom>
          <a:ln w="31750">
            <a:solidFill>
              <a:srgbClr val="FF0000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49" r:id="rId3"/>
    <p:sldLayoutId id="2147483661" r:id="rId4"/>
    <p:sldLayoutId id="2147483650" r:id="rId5"/>
    <p:sldLayoutId id="2147483664" r:id="rId6"/>
    <p:sldLayoutId id="2147483665" r:id="rId7"/>
    <p:sldLayoutId id="2147483651" r:id="rId8"/>
    <p:sldLayoutId id="2147483652" r:id="rId9"/>
    <p:sldLayoutId id="2147483653" r:id="rId10"/>
    <p:sldLayoutId id="2147483654" r:id="rId11"/>
    <p:sldLayoutId id="2147483655" r:id="rId12"/>
    <p:sldLayoutId id="2147483656" r:id="rId13"/>
    <p:sldLayoutId id="2147483666" r:id="rId14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lang="en-US" sz="2400" b="1" kern="1200" cap="all" smtClean="0">
          <a:solidFill>
            <a:srgbClr val="000000"/>
          </a:solidFill>
          <a:latin typeface="Calibri" pitchFamily="34" charset="0"/>
          <a:ea typeface="+mn-ea"/>
          <a:cs typeface="+mn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lnSpc>
          <a:spcPct val="100000"/>
        </a:lnSpc>
        <a:spcBef>
          <a:spcPts val="0"/>
        </a:spcBef>
        <a:buFont typeface="Arial" pitchFamily="34" charset="0"/>
        <a:buNone/>
        <a:defRPr lang="en-US" sz="1800" b="1" kern="1200" dirty="0" smtClean="0">
          <a:solidFill>
            <a:schemeClr val="tx1"/>
          </a:solidFill>
          <a:latin typeface="+mn-lt"/>
          <a:ea typeface="+mn-ea"/>
          <a:cs typeface="+mn-cs"/>
        </a:defRPr>
      </a:lvl2pPr>
      <a:lvl3pPr marL="628650" indent="-185738" algn="l" defTabSz="914400" rtl="0" eaLnBrk="1" latinLnBrk="0" hangingPunct="1">
        <a:lnSpc>
          <a:spcPct val="100000"/>
        </a:lnSpc>
        <a:spcBef>
          <a:spcPts val="0"/>
        </a:spcBef>
        <a:buClr>
          <a:schemeClr val="bg1">
            <a:lumMod val="50000"/>
          </a:schemeClr>
        </a:buClr>
        <a:buFont typeface="Wingdings" pitchFamily="2" charset="2"/>
        <a:buChar char="q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0"/>
        </a:spcBef>
        <a:buFont typeface="Calibri" pitchFamily="34" charset="0"/>
        <a:buChar char="‒"/>
        <a:defRPr lang="en-US" sz="1800" kern="120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0"/>
        </a:spcBef>
        <a:buFont typeface="Arial" pitchFamily="34" charset="0"/>
        <a:buChar char="»"/>
        <a:defRPr lang="en-US" sz="20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00000"/>
        </a:lnSpc>
        <a:spcBef>
          <a:spcPts val="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1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9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3" name="TextBox 6"/>
          <p:cNvSpPr txBox="1">
            <a:spLocks noChangeArrowheads="1"/>
          </p:cNvSpPr>
          <p:nvPr/>
        </p:nvSpPr>
        <p:spPr bwMode="auto">
          <a:xfrm>
            <a:off x="6553200" y="6500813"/>
            <a:ext cx="2514600" cy="2154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Copyright © </a:t>
            </a:r>
            <a:r>
              <a:rPr 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2014 </a:t>
            </a:r>
            <a:r>
              <a:rPr lang="en-US" sz="800" dirty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Owens Corning. All Rights Reserved</a:t>
            </a:r>
            <a:r>
              <a:rPr lang="en-US" sz="800" dirty="0" smtClean="0">
                <a:solidFill>
                  <a:schemeClr val="tx1">
                    <a:lumMod val="50000"/>
                    <a:lumOff val="50000"/>
                  </a:schemeClr>
                </a:solidFill>
                <a:latin typeface="Calibri" pitchFamily="34" charset="0"/>
              </a:rPr>
              <a:t>.</a:t>
            </a:r>
            <a:endParaRPr lang="en-US" sz="800" dirty="0">
              <a:solidFill>
                <a:schemeClr val="tx1">
                  <a:lumMod val="50000"/>
                  <a:lumOff val="50000"/>
                </a:schemeClr>
              </a:solidFill>
              <a:latin typeface="Calibri" pitchFamily="34" charset="0"/>
            </a:endParaRPr>
          </a:p>
        </p:txBody>
      </p:sp>
      <p:sp>
        <p:nvSpPr>
          <p:cNvPr id="26" name="Title 1"/>
          <p:cNvSpPr>
            <a:spLocks noGrp="1"/>
          </p:cNvSpPr>
          <p:nvPr>
            <p:ph type="ctrTitle"/>
          </p:nvPr>
        </p:nvSpPr>
        <p:spPr>
          <a:xfrm>
            <a:off x="0" y="1524000"/>
            <a:ext cx="9144000" cy="1246495"/>
          </a:xfrm>
          <a:solidFill>
            <a:schemeClr val="tx1"/>
          </a:solidFill>
          <a:ln w="9525">
            <a:noFill/>
            <a:miter lim="800000"/>
            <a:headEnd/>
            <a:tailEnd/>
          </a:ln>
        </p:spPr>
        <p:txBody>
          <a:bodyPr wrap="square">
            <a:spAutoFit/>
          </a:bodyPr>
          <a:lstStyle>
            <a:lvl1pPr marL="0" algn="l" defTabSz="914400" rtl="0" eaLnBrk="1" latinLnBrk="0" hangingPunct="1">
              <a:lnSpc>
                <a:spcPts val="2975"/>
              </a:lnSpc>
              <a:defRPr lang="en-US" sz="3600" b="1" kern="1200" cap="all">
                <a:solidFill>
                  <a:schemeClr val="bg1"/>
                </a:solidFill>
                <a:latin typeface="Calibri" pitchFamily="34" charset="0"/>
                <a:ea typeface="+mn-ea"/>
                <a:cs typeface="+mn-cs"/>
              </a:defRPr>
            </a:lvl1pPr>
          </a:lstStyle>
          <a:p>
            <a:pPr algn="ctr"/>
            <a:r>
              <a:rPr lang="en-US" sz="2800" dirty="0" smtClean="0"/>
              <a:t/>
            </a:r>
            <a:br>
              <a:rPr lang="en-US" sz="2800" dirty="0" smtClean="0"/>
            </a:br>
            <a:r>
              <a:rPr lang="en-US" sz="1800" b="0" dirty="0" smtClean="0"/>
              <a:t/>
            </a:r>
            <a:br>
              <a:rPr lang="en-US" sz="1800" b="0" dirty="0" smtClean="0"/>
            </a:br>
            <a:endParaRPr lang="en-US" sz="2800" dirty="0"/>
          </a:p>
        </p:txBody>
      </p:sp>
      <p:sp>
        <p:nvSpPr>
          <p:cNvPr id="17" name="ZoneTexte 16"/>
          <p:cNvSpPr txBox="1"/>
          <p:nvPr/>
        </p:nvSpPr>
        <p:spPr>
          <a:xfrm>
            <a:off x="228600" y="5791200"/>
            <a:ext cx="57150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Anne Berthereau, Owens Corning Composites Solutions Business</a:t>
            </a:r>
          </a:p>
          <a:p>
            <a:r>
              <a:rPr lang="en-US" sz="160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Director of Technology Innovation</a:t>
            </a:r>
            <a:endParaRPr lang="en-US" sz="1600" b="0" dirty="0" smtClean="0">
              <a:solidFill>
                <a:schemeClr val="bg1">
                  <a:lumMod val="75000"/>
                </a:schemeClr>
              </a:solidFill>
              <a:latin typeface="Calibri" pitchFamily="34" charset="0"/>
            </a:endParaRPr>
          </a:p>
          <a:p>
            <a:r>
              <a:rPr lang="en-US" sz="1600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Nov 6</a:t>
            </a:r>
            <a:r>
              <a:rPr lang="en-US" sz="1600" b="0" baseline="3000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th</a:t>
            </a:r>
            <a:r>
              <a:rPr lang="en-US" sz="1600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, 2014 – Interview  with “</a:t>
            </a:r>
            <a:r>
              <a:rPr lang="en-US" sz="1600" b="0" dirty="0" err="1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InnovationLeader</a:t>
            </a:r>
            <a:r>
              <a:rPr lang="en-US" sz="1600" b="0" dirty="0" smtClean="0">
                <a:solidFill>
                  <a:schemeClr val="bg1">
                    <a:lumMod val="75000"/>
                  </a:schemeClr>
                </a:solidFill>
                <a:latin typeface="Calibri" pitchFamily="34" charset="0"/>
              </a:rPr>
              <a:t> ”</a:t>
            </a:r>
          </a:p>
        </p:txBody>
      </p:sp>
      <p:sp>
        <p:nvSpPr>
          <p:cNvPr id="18" name="Rectangle 17"/>
          <p:cNvSpPr/>
          <p:nvPr/>
        </p:nvSpPr>
        <p:spPr>
          <a:xfrm>
            <a:off x="0" y="4517626"/>
            <a:ext cx="2514600" cy="381000"/>
          </a:xfrm>
          <a:prstGeom prst="rect">
            <a:avLst/>
          </a:prstGeom>
          <a:solidFill>
            <a:srgbClr val="FFFF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Je crois que c’est plutôt</a:t>
            </a:r>
          </a:p>
          <a:p>
            <a:pPr algn="ctr"/>
            <a:r>
              <a:rPr lang="fr-FR" sz="1200" dirty="0" smtClean="0">
                <a:solidFill>
                  <a:schemeClr val="tx1"/>
                </a:solidFill>
              </a:rPr>
              <a:t>« how to drive » </a:t>
            </a:r>
            <a:r>
              <a:rPr lang="fr-FR" sz="1200" dirty="0" err="1" smtClean="0">
                <a:solidFill>
                  <a:schemeClr val="tx1"/>
                </a:solidFill>
              </a:rPr>
              <a:t>etc</a:t>
            </a:r>
            <a:endParaRPr lang="fr-FR" sz="1200" dirty="0">
              <a:solidFill>
                <a:schemeClr val="tx1"/>
              </a:solidFill>
            </a:endParaRPr>
          </a:p>
        </p:txBody>
      </p:sp>
      <p:grpSp>
        <p:nvGrpSpPr>
          <p:cNvPr id="2" name="Groupe 19"/>
          <p:cNvGrpSpPr/>
          <p:nvPr/>
        </p:nvGrpSpPr>
        <p:grpSpPr>
          <a:xfrm>
            <a:off x="0" y="3048000"/>
            <a:ext cx="9144000" cy="2612626"/>
            <a:chOff x="0" y="1676400"/>
            <a:chExt cx="9144000" cy="2612626"/>
          </a:xfrm>
        </p:grpSpPr>
        <p:pic>
          <p:nvPicPr>
            <p:cNvPr id="16" name="Image 15" descr="innovation for manufacturing.jpg"/>
            <p:cNvPicPr>
              <a:picLocks noChangeAspect="1"/>
            </p:cNvPicPr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" y="1752600"/>
              <a:ext cx="9143999" cy="2536426"/>
            </a:xfrm>
            <a:prstGeom prst="rect">
              <a:avLst/>
            </a:prstGeom>
            <a:noFill/>
            <a:ln>
              <a:noFill/>
            </a:ln>
          </p:spPr>
        </p:pic>
        <p:cxnSp>
          <p:nvCxnSpPr>
            <p:cNvPr id="19" name="Straight Connector 12"/>
            <p:cNvCxnSpPr/>
            <p:nvPr/>
          </p:nvCxnSpPr>
          <p:spPr>
            <a:xfrm>
              <a:off x="0" y="1676400"/>
              <a:ext cx="9144000" cy="1588"/>
            </a:xfrm>
            <a:prstGeom prst="line">
              <a:avLst/>
            </a:prstGeom>
            <a:ln w="152400">
              <a:solidFill>
                <a:srgbClr val="FF0000"/>
              </a:solidFill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1" name="ZoneTexte 10"/>
          <p:cNvSpPr txBox="1"/>
          <p:nvPr/>
        </p:nvSpPr>
        <p:spPr>
          <a:xfrm>
            <a:off x="1295876" y="1219200"/>
            <a:ext cx="6197914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Owens Corning – Composites Solutions Business</a:t>
            </a:r>
          </a:p>
          <a:p>
            <a:pPr algn="ctr"/>
            <a:endParaRPr lang="fr-FR" sz="2400" dirty="0" smtClean="0">
              <a:solidFill>
                <a:schemeClr val="bg1"/>
              </a:solidFill>
            </a:endParaRPr>
          </a:p>
          <a:p>
            <a:pPr algn="ctr"/>
            <a:r>
              <a:rPr lang="fr-FR" sz="2400" dirty="0" smtClean="0">
                <a:solidFill>
                  <a:schemeClr val="bg1"/>
                </a:solidFill>
              </a:rPr>
              <a:t>Innovation for Value </a:t>
            </a:r>
            <a:r>
              <a:rPr lang="fr-FR" sz="2400" dirty="0" err="1" smtClean="0">
                <a:solidFill>
                  <a:schemeClr val="bg1"/>
                </a:solidFill>
              </a:rPr>
              <a:t>Creation</a:t>
            </a:r>
            <a:r>
              <a:rPr lang="fr-FR" sz="2400" dirty="0" smtClean="0">
                <a:solidFill>
                  <a:schemeClr val="bg1"/>
                </a:solidFill>
              </a:rPr>
              <a:t> </a:t>
            </a:r>
          </a:p>
          <a:p>
            <a:pPr algn="ctr"/>
            <a:r>
              <a:rPr lang="fr-FR" sz="2400" b="1" u="sng" dirty="0" err="1" smtClean="0">
                <a:solidFill>
                  <a:schemeClr val="bg1"/>
                </a:solidFill>
              </a:rPr>
              <a:t>Visuals</a:t>
            </a:r>
            <a:r>
              <a:rPr lang="fr-FR" sz="2400" b="1" u="sng" dirty="0" smtClean="0">
                <a:solidFill>
                  <a:schemeClr val="bg1"/>
                </a:solidFill>
              </a:rPr>
              <a:t> for publication</a:t>
            </a:r>
            <a:endParaRPr lang="fr-FR" sz="2400" b="1" u="sng" dirty="0">
              <a:solidFill>
                <a:schemeClr val="bg1"/>
              </a:solidFill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52400" y="304800"/>
            <a:ext cx="2566988" cy="81276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re 3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fr-FR" dirty="0" smtClean="0"/>
              <a:t>Building </a:t>
            </a:r>
            <a:r>
              <a:rPr lang="fr-FR" dirty="0" err="1" smtClean="0"/>
              <a:t>technology</a:t>
            </a:r>
            <a:r>
              <a:rPr lang="fr-FR" dirty="0" smtClean="0"/>
              <a:t> portfolio</a:t>
            </a:r>
            <a:endParaRPr lang="fr-FR" dirty="0"/>
          </a:p>
        </p:txBody>
      </p:sp>
      <p:graphicFrame>
        <p:nvGraphicFramePr>
          <p:cNvPr id="6" name="Espace réservé du contenu 5"/>
          <p:cNvGraphicFramePr>
            <a:graphicFrameLocks noGrp="1"/>
          </p:cNvGraphicFramePr>
          <p:nvPr>
            <p:ph idx="1"/>
          </p:nvPr>
        </p:nvGraphicFramePr>
        <p:xfrm>
          <a:off x="228600" y="1295400"/>
          <a:ext cx="8229600" cy="48307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smtClean="0"/>
              <a:t>Technology intelligence approach:</a:t>
            </a:r>
            <a:br>
              <a:rPr lang="en-US" smtClean="0"/>
            </a:br>
            <a:r>
              <a:rPr lang="en-US" smtClean="0"/>
              <a:t>leaRN from outside to nurture new concepts</a:t>
            </a:r>
            <a:endParaRPr lang="en-US" dirty="0"/>
          </a:p>
        </p:txBody>
      </p:sp>
      <p:sp>
        <p:nvSpPr>
          <p:cNvPr id="5" name="Espace réservé du contenu 4"/>
          <p:cNvSpPr>
            <a:spLocks noGrp="1"/>
          </p:cNvSpPr>
          <p:nvPr>
            <p:ph idx="1"/>
          </p:nvPr>
        </p:nvSpPr>
        <p:spPr>
          <a:xfrm>
            <a:off x="228600" y="1066800"/>
            <a:ext cx="7239000" cy="4830763"/>
          </a:xfrm>
        </p:spPr>
        <p:txBody>
          <a:bodyPr/>
          <a:lstStyle/>
          <a:p>
            <a:r>
              <a:rPr lang="en-US" dirty="0" smtClean="0"/>
              <a:t>A weekly forum to push for sharing and brainstorming </a:t>
            </a:r>
          </a:p>
          <a:p>
            <a:r>
              <a:rPr lang="en-US" dirty="0" smtClean="0"/>
              <a:t>An engine to ensure  the connectedness of global technical community</a:t>
            </a:r>
          </a:p>
          <a:p>
            <a:r>
              <a:rPr lang="en-US" dirty="0" smtClean="0"/>
              <a:t>Customized for CSB needs</a:t>
            </a:r>
          </a:p>
          <a:p>
            <a:r>
              <a:rPr lang="en-US" dirty="0" smtClean="0"/>
              <a:t>Key experts accountable for leading discussions through on line discussion</a:t>
            </a:r>
          </a:p>
        </p:txBody>
      </p:sp>
      <p:sp>
        <p:nvSpPr>
          <p:cNvPr id="3" name="Espace réservé du numéro de diapositive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3</a:t>
            </a:fld>
            <a:endParaRPr lang="en-US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 cstate="print"/>
          <a:srcRect t="13514" b="9459"/>
          <a:stretch>
            <a:fillRect/>
          </a:stretch>
        </p:blipFill>
        <p:spPr bwMode="auto">
          <a:xfrm>
            <a:off x="152400" y="2751957"/>
            <a:ext cx="8965370" cy="41044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" name="Ellipse 10"/>
          <p:cNvSpPr>
            <a:spLocks/>
          </p:cNvSpPr>
          <p:nvPr/>
        </p:nvSpPr>
        <p:spPr>
          <a:xfrm>
            <a:off x="7315200" y="1219200"/>
            <a:ext cx="1440000" cy="1440000"/>
          </a:xfrm>
          <a:prstGeom prst="ellipse">
            <a:avLst/>
          </a:prstGeom>
          <a:solidFill>
            <a:schemeClr val="bg1">
              <a:lumMod val="50000"/>
            </a:schemeClr>
          </a:solidFill>
        </p:spPr>
        <p:txBody>
          <a:bodyPr wrap="square" anchor="ctr">
            <a:spAutoFit/>
          </a:bodyPr>
          <a:lstStyle/>
          <a:p>
            <a:pPr algn="ctr">
              <a:buNone/>
            </a:pPr>
            <a:r>
              <a:rPr lang="en-US" b="1" dirty="0" smtClean="0">
                <a:solidFill>
                  <a:srgbClr val="FFFFFF"/>
                </a:solidFill>
                <a:sym typeface="Wingdings" pitchFamily="2" charset="2"/>
              </a:rPr>
              <a:t>95</a:t>
            </a:r>
            <a:r>
              <a:rPr lang="en-US" b="1" dirty="0" smtClean="0">
                <a:solidFill>
                  <a:srgbClr val="FFFFFF"/>
                </a:solidFill>
                <a:sym typeface="Wingdings" pitchFamily="2" charset="2"/>
              </a:rPr>
              <a:t>% of </a:t>
            </a:r>
            <a:r>
              <a:rPr lang="en-US" b="1" dirty="0" smtClean="0">
                <a:solidFill>
                  <a:srgbClr val="FFFFFF"/>
                </a:solidFill>
                <a:sym typeface="Wingdings" pitchFamily="2" charset="2"/>
              </a:rPr>
              <a:t>satisfied users!</a:t>
            </a:r>
            <a:endParaRPr lang="en-US" b="1" dirty="0">
              <a:solidFill>
                <a:srgbClr val="FFFFFF"/>
              </a:solidFill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168"/>
          <p:cNvSpPr>
            <a:spLocks noChangeArrowheads="1"/>
          </p:cNvSpPr>
          <p:nvPr/>
        </p:nvSpPr>
        <p:spPr bwMode="auto">
          <a:xfrm>
            <a:off x="228599" y="1107421"/>
            <a:ext cx="8602663" cy="338138"/>
          </a:xfrm>
          <a:prstGeom prst="rect">
            <a:avLst/>
          </a:prstGeom>
          <a:solidFill>
            <a:srgbClr val="FF0000"/>
          </a:solidFill>
          <a:ln w="9525">
            <a:noFill/>
            <a:miter lim="800000"/>
            <a:headEnd/>
            <a:tailEnd/>
          </a:ln>
        </p:spPr>
        <p:txBody>
          <a:bodyPr wrap="none" anchor="ctr"/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Capabilities                                Position      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 What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do we see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?	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                 How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could we address gaps &amp; sustain advantage ? </a:t>
            </a:r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                  </a:t>
            </a:r>
            <a:endParaRPr lang="en-US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sp>
        <p:nvSpPr>
          <p:cNvPr id="6148" name="Rectangle 7"/>
          <p:cNvSpPr>
            <a:spLocks noChangeArrowheads="1"/>
          </p:cNvSpPr>
          <p:nvPr/>
        </p:nvSpPr>
        <p:spPr bwMode="auto">
          <a:xfrm>
            <a:off x="228931" y="1481526"/>
            <a:ext cx="2285669" cy="4098695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45720" tIns="48328" rIns="96655" bIns="48328">
            <a:spAutoFit/>
          </a:bodyPr>
          <a:lstStyle/>
          <a:p>
            <a:pPr fontAlgn="auto">
              <a:spcBef>
                <a:spcPts val="3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400" dirty="0" smtClean="0"/>
              <a:t>Capability 1</a:t>
            </a:r>
          </a:p>
          <a:p>
            <a:pPr fontAlgn="auto">
              <a:spcBef>
                <a:spcPts val="3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400" dirty="0" smtClean="0"/>
              <a:t>Capability 2</a:t>
            </a:r>
          </a:p>
          <a:p>
            <a:pPr fontAlgn="auto">
              <a:spcBef>
                <a:spcPts val="3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400" dirty="0" smtClean="0"/>
              <a:t>Capability 3</a:t>
            </a:r>
          </a:p>
          <a:p>
            <a:pPr fontAlgn="auto">
              <a:spcBef>
                <a:spcPts val="3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400" dirty="0" smtClean="0"/>
              <a:t>Capability 4</a:t>
            </a:r>
          </a:p>
          <a:p>
            <a:pPr fontAlgn="auto">
              <a:spcBef>
                <a:spcPts val="3000"/>
              </a:spcBef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400" dirty="0" smtClean="0"/>
              <a:t>Capability 5</a:t>
            </a: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endParaRPr lang="en-US" sz="1000" dirty="0" smtClean="0">
              <a:latin typeface="Calibri" pitchFamily="34" charset="0"/>
            </a:endParaRP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endParaRPr lang="en-US" sz="1000" dirty="0" smtClean="0">
              <a:latin typeface="Calibri" pitchFamily="34" charset="0"/>
            </a:endParaRP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endParaRPr lang="en-US" sz="1000" dirty="0" smtClean="0">
              <a:latin typeface="Calibri" pitchFamily="34" charset="0"/>
            </a:endParaRP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endParaRPr lang="en-US" sz="1000" dirty="0" smtClean="0">
              <a:latin typeface="Calibri" pitchFamily="34" charset="0"/>
            </a:endParaRP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000" dirty="0" smtClean="0">
                <a:latin typeface="Calibri" pitchFamily="34" charset="0"/>
              </a:rPr>
              <a:t>Capabilities such </a:t>
            </a:r>
            <a:r>
              <a:rPr lang="en-US" sz="1000" dirty="0" smtClean="0">
                <a:latin typeface="Calibri" pitchFamily="34" charset="0"/>
              </a:rPr>
              <a:t>as:</a:t>
            </a:r>
          </a:p>
          <a:p>
            <a:pPr fontAlgn="auto">
              <a:spcAft>
                <a:spcPts val="0"/>
              </a:spcAft>
              <a:buClr>
                <a:srgbClr val="C00000"/>
              </a:buClr>
              <a:defRPr/>
            </a:pPr>
            <a:r>
              <a:rPr lang="en-US" sz="1000" dirty="0" smtClean="0">
                <a:latin typeface="Calibri" pitchFamily="34" charset="0"/>
              </a:rPr>
              <a:t>Glass &amp; Raw Materials </a:t>
            </a:r>
            <a:r>
              <a:rPr lang="en-US" sz="1000" dirty="0" smtClean="0">
                <a:latin typeface="Calibri" pitchFamily="34" charset="0"/>
              </a:rPr>
              <a:t>, Glass recycling, Melting </a:t>
            </a:r>
            <a:r>
              <a:rPr lang="en-US" sz="1000" dirty="0" smtClean="0">
                <a:latin typeface="Calibri" pitchFamily="34" charset="0"/>
              </a:rPr>
              <a:t>&amp; Energy </a:t>
            </a:r>
            <a:r>
              <a:rPr lang="en-US" sz="1000" dirty="0" smtClean="0">
                <a:latin typeface="Calibri" pitchFamily="34" charset="0"/>
              </a:rPr>
              <a:t>intensity, Process control, etc</a:t>
            </a:r>
            <a:r>
              <a:rPr lang="en-US" sz="1000" dirty="0" smtClean="0">
                <a:latin typeface="Calibri" pitchFamily="34" charset="0"/>
              </a:rPr>
              <a:t>.</a:t>
            </a:r>
            <a:endParaRPr lang="en-US" sz="1000" dirty="0" smtClean="0">
              <a:latin typeface="Calibri" pitchFamily="34" charset="0"/>
            </a:endParaRPr>
          </a:p>
          <a:p>
            <a:pPr marL="228600" indent="-228600" fontAlgn="auto">
              <a:spcAft>
                <a:spcPts val="0"/>
              </a:spcAft>
              <a:buClr>
                <a:srgbClr val="C00000"/>
              </a:buClr>
              <a:defRPr/>
            </a:pPr>
            <a:endParaRPr lang="en-US" sz="1000" dirty="0">
              <a:latin typeface="Calibri" pitchFamily="34" charset="0"/>
            </a:endParaRPr>
          </a:p>
        </p:txBody>
      </p:sp>
      <p:sp>
        <p:nvSpPr>
          <p:cNvPr id="3077" name="Text Box 9"/>
          <p:cNvSpPr txBox="1">
            <a:spLocks noChangeArrowheads="1"/>
          </p:cNvSpPr>
          <p:nvPr/>
        </p:nvSpPr>
        <p:spPr bwMode="auto">
          <a:xfrm>
            <a:off x="5410200" y="1113771"/>
            <a:ext cx="3581400" cy="276999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>
            <a:spAutoFit/>
          </a:bodyPr>
          <a:lstStyle/>
          <a:p>
            <a:r>
              <a:rPr lang="en-US" sz="1200" b="1" dirty="0" smtClean="0">
                <a:solidFill>
                  <a:schemeClr val="bg1"/>
                </a:solidFill>
                <a:latin typeface="Calibri" pitchFamily="34" charset="0"/>
              </a:rPr>
              <a:t>              </a:t>
            </a:r>
            <a:endParaRPr lang="en-US" sz="1200" b="1" dirty="0">
              <a:solidFill>
                <a:schemeClr val="bg1"/>
              </a:solidFill>
              <a:latin typeface="Calibri" pitchFamily="34" charset="0"/>
            </a:endParaRPr>
          </a:p>
        </p:txBody>
      </p:sp>
      <p:cxnSp>
        <p:nvCxnSpPr>
          <p:cNvPr id="3100" name="Straight Connector 187"/>
          <p:cNvCxnSpPr>
            <a:cxnSpLocks noChangeShapeType="1"/>
          </p:cNvCxnSpPr>
          <p:nvPr/>
        </p:nvCxnSpPr>
        <p:spPr bwMode="auto">
          <a:xfrm flipH="1">
            <a:off x="2816225" y="1105834"/>
            <a:ext cx="3175" cy="341312"/>
          </a:xfrm>
          <a:prstGeom prst="line">
            <a:avLst/>
          </a:prstGeom>
          <a:noFill/>
          <a:ln w="19050" algn="ctr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01" name="Straight Connector 189"/>
          <p:cNvCxnSpPr>
            <a:cxnSpLocks noChangeShapeType="1"/>
          </p:cNvCxnSpPr>
          <p:nvPr/>
        </p:nvCxnSpPr>
        <p:spPr bwMode="auto">
          <a:xfrm flipH="1">
            <a:off x="1978025" y="1105834"/>
            <a:ext cx="3175" cy="341312"/>
          </a:xfrm>
          <a:prstGeom prst="line">
            <a:avLst/>
          </a:prstGeom>
          <a:noFill/>
          <a:ln w="19050" algn="ctr">
            <a:solidFill>
              <a:schemeClr val="bg1"/>
            </a:solidFill>
            <a:round/>
            <a:headEnd/>
            <a:tailEnd/>
          </a:ln>
        </p:spPr>
      </p:cxnSp>
      <p:cxnSp>
        <p:nvCxnSpPr>
          <p:cNvPr id="3102" name="Straight Connector 191"/>
          <p:cNvCxnSpPr>
            <a:cxnSpLocks noChangeShapeType="1"/>
          </p:cNvCxnSpPr>
          <p:nvPr/>
        </p:nvCxnSpPr>
        <p:spPr bwMode="auto">
          <a:xfrm flipH="1">
            <a:off x="5407025" y="1102659"/>
            <a:ext cx="3175" cy="341312"/>
          </a:xfrm>
          <a:prstGeom prst="line">
            <a:avLst/>
          </a:prstGeom>
          <a:noFill/>
          <a:ln w="19050" algn="ctr">
            <a:solidFill>
              <a:schemeClr val="bg1"/>
            </a:solidFill>
            <a:round/>
            <a:headEnd/>
            <a:tailEnd/>
          </a:ln>
        </p:spPr>
      </p:cxnSp>
      <p:sp>
        <p:nvSpPr>
          <p:cNvPr id="3112" name="Rectangle 7"/>
          <p:cNvSpPr>
            <a:spLocks noChangeArrowheads="1"/>
          </p:cNvSpPr>
          <p:nvPr/>
        </p:nvSpPr>
        <p:spPr bwMode="auto">
          <a:xfrm>
            <a:off x="5486400" y="1467461"/>
            <a:ext cx="3344863" cy="14825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6655" tIns="48328" rIns="96655" bIns="48328">
            <a:spAutoFit/>
          </a:bodyPr>
          <a:lstStyle/>
          <a:p>
            <a:pPr indent="-111125">
              <a:buClr>
                <a:srgbClr val="C00000"/>
              </a:buClr>
            </a:pPr>
            <a:r>
              <a:rPr lang="en-US" sz="1000" dirty="0" smtClean="0">
                <a:latin typeface="Calibri" pitchFamily="34" charset="0"/>
              </a:rPr>
              <a:t>For each capability</a:t>
            </a:r>
            <a:r>
              <a:rPr lang="en-US" sz="1000" dirty="0" smtClean="0">
                <a:latin typeface="Calibri" pitchFamily="34" charset="0"/>
              </a:rPr>
              <a:t>:</a:t>
            </a:r>
          </a:p>
          <a:p>
            <a:pPr indent="-111125">
              <a:buClr>
                <a:srgbClr val="C00000"/>
              </a:buClr>
            </a:pPr>
            <a:endParaRPr lang="en-US" sz="1000" dirty="0" smtClean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Identification of potential improvement actions</a:t>
            </a:r>
            <a:endParaRPr lang="en-US" sz="1000" dirty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Further evaluations / analysis to be made</a:t>
            </a:r>
            <a:endParaRPr lang="en-US" sz="1000" dirty="0" smtClean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On-going actions</a:t>
            </a: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err="1" smtClean="0">
                <a:latin typeface="Calibri" pitchFamily="34" charset="0"/>
              </a:rPr>
              <a:t>Capex</a:t>
            </a:r>
            <a:r>
              <a:rPr lang="en-US" sz="1000" dirty="0" smtClean="0">
                <a:latin typeface="Calibri" pitchFamily="34" charset="0"/>
              </a:rPr>
              <a:t> investments required</a:t>
            </a: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Actions to be taken </a:t>
            </a:r>
            <a:endParaRPr lang="en-US" sz="1000" dirty="0" smtClean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…</a:t>
            </a:r>
            <a:endParaRPr lang="en-US" sz="1000" dirty="0" smtClean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</a:pPr>
            <a:endParaRPr lang="en-US" sz="1000" dirty="0" smtClean="0">
              <a:latin typeface="Calibri" pitchFamily="34" charset="0"/>
            </a:endParaRPr>
          </a:p>
        </p:txBody>
      </p:sp>
      <p:sp>
        <p:nvSpPr>
          <p:cNvPr id="3113" name="Rectangle 7"/>
          <p:cNvSpPr>
            <a:spLocks noChangeArrowheads="1"/>
          </p:cNvSpPr>
          <p:nvPr/>
        </p:nvSpPr>
        <p:spPr bwMode="auto">
          <a:xfrm>
            <a:off x="2819400" y="1467461"/>
            <a:ext cx="2667000" cy="1482594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</p:spPr>
        <p:txBody>
          <a:bodyPr wrap="square" lIns="96655" tIns="48328" rIns="96655" bIns="48328">
            <a:spAutoFit/>
          </a:bodyPr>
          <a:lstStyle/>
          <a:p>
            <a:pPr indent="-111125">
              <a:buClr>
                <a:srgbClr val="C00000"/>
              </a:buClr>
            </a:pPr>
            <a:r>
              <a:rPr lang="en-US" sz="1000" dirty="0" smtClean="0">
                <a:latin typeface="Calibri" pitchFamily="34" charset="0"/>
              </a:rPr>
              <a:t>For each capability:</a:t>
            </a:r>
          </a:p>
          <a:p>
            <a:pPr indent="-111125">
              <a:buClr>
                <a:srgbClr val="C00000"/>
              </a:buClr>
            </a:pPr>
            <a:endParaRPr lang="en-US" sz="1000" dirty="0" smtClean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Owens Corning position </a:t>
            </a:r>
            <a:r>
              <a:rPr lang="en-US" sz="1000" dirty="0" smtClean="0">
                <a:latin typeface="Calibri" pitchFamily="34" charset="0"/>
              </a:rPr>
              <a:t>(competitive advantages, room </a:t>
            </a:r>
            <a:r>
              <a:rPr lang="en-US" sz="1000" dirty="0" smtClean="0">
                <a:latin typeface="Calibri" pitchFamily="34" charset="0"/>
              </a:rPr>
              <a:t>for </a:t>
            </a:r>
            <a:r>
              <a:rPr lang="en-US" sz="1000" dirty="0" smtClean="0">
                <a:latin typeface="Calibri" pitchFamily="34" charset="0"/>
              </a:rPr>
              <a:t>improvement…)</a:t>
            </a:r>
            <a:endParaRPr lang="en-US" sz="1000" dirty="0" smtClean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Information about </a:t>
            </a:r>
            <a:r>
              <a:rPr lang="en-US" sz="1000" dirty="0" smtClean="0">
                <a:latin typeface="Calibri" pitchFamily="34" charset="0"/>
              </a:rPr>
              <a:t>competitors (IP activity, competitive advantages, assets…) </a:t>
            </a:r>
            <a:endParaRPr lang="en-US" sz="1000" dirty="0" smtClean="0">
              <a:latin typeface="Calibri" pitchFamily="34" charset="0"/>
            </a:endParaRP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Identification of technical </a:t>
            </a:r>
            <a:r>
              <a:rPr lang="en-US" sz="1000" dirty="0" smtClean="0">
                <a:latin typeface="Calibri" pitchFamily="34" charset="0"/>
              </a:rPr>
              <a:t>opportunities and threats </a:t>
            </a:r>
          </a:p>
          <a:p>
            <a:pPr marL="111125" indent="-111125">
              <a:buClr>
                <a:srgbClr val="C00000"/>
              </a:buClr>
              <a:buFont typeface="Wingdings" pitchFamily="2" charset="2"/>
              <a:buChar char="§"/>
            </a:pPr>
            <a:r>
              <a:rPr lang="en-US" sz="1000" dirty="0" smtClean="0">
                <a:latin typeface="Calibri" pitchFamily="34" charset="0"/>
              </a:rPr>
              <a:t>…</a:t>
            </a:r>
            <a:endParaRPr lang="en-US" sz="1000" dirty="0" smtClean="0">
              <a:latin typeface="Calibri" pitchFamily="34" charset="0"/>
            </a:endParaRPr>
          </a:p>
        </p:txBody>
      </p:sp>
      <p:sp>
        <p:nvSpPr>
          <p:cNvPr id="76" name="Title 1"/>
          <p:cNvSpPr txBox="1">
            <a:spLocks/>
          </p:cNvSpPr>
          <p:nvPr/>
        </p:nvSpPr>
        <p:spPr bwMode="auto">
          <a:xfrm>
            <a:off x="8980227" y="6673771"/>
            <a:ext cx="109181" cy="1842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5362" tIns="47682" rIns="95362" bIns="47682" numCol="1" anchor="ctr" anchorCtr="0" compatLnSpc="1">
            <a:prstTxWarp prst="textNoShape">
              <a:avLst/>
            </a:prstTxWarp>
          </a:bodyPr>
          <a:lstStyle/>
          <a:p>
            <a:pPr marL="0" marR="0" lvl="0" indent="0" algn="l" defTabSz="946150" rtl="0" eaLnBrk="0" fontAlgn="base" latinLnBrk="0" hangingPunct="0">
              <a:lnSpc>
                <a:spcPct val="85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0" kern="0" noProof="0" dirty="0" smtClean="0">
                <a:latin typeface="Calibri" pitchFamily="34" charset="0"/>
                <a:ea typeface="+mj-ea"/>
                <a:cs typeface="+mj-cs"/>
              </a:rPr>
              <a:t>4</a:t>
            </a:r>
            <a:endParaRPr kumimoji="0" lang="en-US" sz="1000" b="0" i="0" u="none" strike="noStrike" kern="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Calibri" pitchFamily="34" charset="0"/>
              <a:ea typeface="+mj-ea"/>
              <a:cs typeface="+mj-cs"/>
            </a:endParaRPr>
          </a:p>
        </p:txBody>
      </p:sp>
      <p:grpSp>
        <p:nvGrpSpPr>
          <p:cNvPr id="7" name="Group 55"/>
          <p:cNvGrpSpPr>
            <a:grpSpLocks noChangeAspect="1"/>
          </p:cNvGrpSpPr>
          <p:nvPr/>
        </p:nvGrpSpPr>
        <p:grpSpPr bwMode="auto">
          <a:xfrm>
            <a:off x="2224902" y="2043525"/>
            <a:ext cx="282694" cy="296863"/>
            <a:chOff x="6192" y="2088"/>
            <a:chExt cx="248" cy="248"/>
          </a:xfrm>
        </p:grpSpPr>
        <p:sp>
          <p:nvSpPr>
            <p:cNvPr id="107" name="Arc 56"/>
            <p:cNvSpPr>
              <a:spLocks noChangeAspect="1"/>
            </p:cNvSpPr>
            <p:nvPr/>
          </p:nvSpPr>
          <p:spPr bwMode="auto">
            <a:xfrm>
              <a:off x="6316" y="2088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08" name="Arc 57"/>
            <p:cNvSpPr>
              <a:spLocks noChangeAspect="1"/>
            </p:cNvSpPr>
            <p:nvPr/>
          </p:nvSpPr>
          <p:spPr bwMode="auto">
            <a:xfrm flipV="1">
              <a:off x="6316" y="2212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09" name="Arc 58"/>
            <p:cNvSpPr>
              <a:spLocks noChangeAspect="1"/>
            </p:cNvSpPr>
            <p:nvPr/>
          </p:nvSpPr>
          <p:spPr bwMode="auto">
            <a:xfrm rot="5400000" flipV="1">
              <a:off x="6192" y="2212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10" name="Arc 59"/>
            <p:cNvSpPr>
              <a:spLocks noChangeAspect="1"/>
            </p:cNvSpPr>
            <p:nvPr/>
          </p:nvSpPr>
          <p:spPr bwMode="auto">
            <a:xfrm rot="10800000" flipV="1">
              <a:off x="6192" y="2088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8" name="Group 27"/>
          <p:cNvGrpSpPr>
            <a:grpSpLocks noChangeAspect="1"/>
          </p:cNvGrpSpPr>
          <p:nvPr/>
        </p:nvGrpSpPr>
        <p:grpSpPr bwMode="auto">
          <a:xfrm>
            <a:off x="2224902" y="3081725"/>
            <a:ext cx="282575" cy="296862"/>
            <a:chOff x="6192" y="2088"/>
            <a:chExt cx="248" cy="248"/>
          </a:xfrm>
        </p:grpSpPr>
        <p:sp>
          <p:nvSpPr>
            <p:cNvPr id="117" name="Arc 28"/>
            <p:cNvSpPr>
              <a:spLocks noChangeAspect="1"/>
            </p:cNvSpPr>
            <p:nvPr/>
          </p:nvSpPr>
          <p:spPr bwMode="auto">
            <a:xfrm>
              <a:off x="6316" y="2088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18" name="Arc 29"/>
            <p:cNvSpPr>
              <a:spLocks noChangeAspect="1"/>
            </p:cNvSpPr>
            <p:nvPr/>
          </p:nvSpPr>
          <p:spPr bwMode="auto">
            <a:xfrm flipV="1">
              <a:off x="6316" y="2212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19" name="Arc 30"/>
            <p:cNvSpPr>
              <a:spLocks noChangeAspect="1"/>
            </p:cNvSpPr>
            <p:nvPr/>
          </p:nvSpPr>
          <p:spPr bwMode="auto">
            <a:xfrm rot="5400000" flipV="1">
              <a:off x="6192" y="2212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20" name="Arc 31"/>
            <p:cNvSpPr>
              <a:spLocks noChangeAspect="1"/>
            </p:cNvSpPr>
            <p:nvPr/>
          </p:nvSpPr>
          <p:spPr bwMode="auto">
            <a:xfrm rot="10800000" flipV="1">
              <a:off x="6192" y="2088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127" name="Arc 41"/>
          <p:cNvSpPr>
            <a:spLocks noChangeAspect="1"/>
          </p:cNvSpPr>
          <p:nvPr/>
        </p:nvSpPr>
        <p:spPr bwMode="auto">
          <a:xfrm>
            <a:off x="2373312" y="3691326"/>
            <a:ext cx="141288" cy="148431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sp>
        <p:nvSpPr>
          <p:cNvPr id="129" name="Arc 43"/>
          <p:cNvSpPr>
            <a:spLocks noChangeAspect="1"/>
          </p:cNvSpPr>
          <p:nvPr/>
        </p:nvSpPr>
        <p:spPr bwMode="auto">
          <a:xfrm rot="5400000" flipV="1">
            <a:off x="2221273" y="3843385"/>
            <a:ext cx="150825" cy="143566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  <p:sp>
        <p:nvSpPr>
          <p:cNvPr id="130" name="Arc 44"/>
          <p:cNvSpPr>
            <a:spLocks noChangeAspect="1"/>
          </p:cNvSpPr>
          <p:nvPr/>
        </p:nvSpPr>
        <p:spPr bwMode="auto">
          <a:xfrm rot="10800000" flipV="1">
            <a:off x="2224902" y="3691325"/>
            <a:ext cx="141288" cy="148431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wrap="none" anchor="ctr"/>
          <a:lstStyle/>
          <a:p>
            <a:endParaRPr lang="en-US"/>
          </a:p>
        </p:txBody>
      </p:sp>
      <p:grpSp>
        <p:nvGrpSpPr>
          <p:cNvPr id="116" name="Groupe 115"/>
          <p:cNvGrpSpPr/>
          <p:nvPr/>
        </p:nvGrpSpPr>
        <p:grpSpPr>
          <a:xfrm>
            <a:off x="304799" y="6189133"/>
            <a:ext cx="3733801" cy="592667"/>
            <a:chOff x="304799" y="6189133"/>
            <a:chExt cx="3733801" cy="592667"/>
          </a:xfrm>
        </p:grpSpPr>
        <p:sp>
          <p:nvSpPr>
            <p:cNvPr id="3097" name="Rectangle 7"/>
            <p:cNvSpPr>
              <a:spLocks noChangeArrowheads="1"/>
            </p:cNvSpPr>
            <p:nvPr/>
          </p:nvSpPr>
          <p:spPr bwMode="auto">
            <a:xfrm>
              <a:off x="381000" y="6189134"/>
              <a:ext cx="3276600" cy="250825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</p:spPr>
          <p:txBody>
            <a:bodyPr wrap="square" lIns="96655" tIns="48328" rIns="96655" bIns="48328">
              <a:spAutoFit/>
            </a:bodyPr>
            <a:lstStyle/>
            <a:p>
              <a:pPr indent="-111125" algn="ctr">
                <a:spcBef>
                  <a:spcPts val="400"/>
                </a:spcBef>
                <a:buClr>
                  <a:srgbClr val="C00000"/>
                </a:buClr>
              </a:pPr>
              <a:r>
                <a:rPr lang="en-US" sz="1000" dirty="0" smtClean="0">
                  <a:solidFill>
                    <a:srgbClr val="FF0000"/>
                  </a:solidFill>
                  <a:latin typeface="Calibri" pitchFamily="34" charset="0"/>
                </a:rPr>
                <a:t>Owens Corning </a:t>
              </a:r>
              <a:r>
                <a:rPr lang="en-US" sz="1000" dirty="0">
                  <a:solidFill>
                    <a:srgbClr val="FF0000"/>
                  </a:solidFill>
                  <a:latin typeface="Calibri" pitchFamily="34" charset="0"/>
                </a:rPr>
                <a:t>Capability Position Versus Industry</a:t>
              </a:r>
            </a:p>
          </p:txBody>
        </p:sp>
        <p:grpSp>
          <p:nvGrpSpPr>
            <p:cNvPr id="105" name="Groupe 104"/>
            <p:cNvGrpSpPr/>
            <p:nvPr/>
          </p:nvGrpSpPr>
          <p:grpSpPr>
            <a:xfrm>
              <a:off x="402925" y="6428841"/>
              <a:ext cx="1170287" cy="305515"/>
              <a:chOff x="860126" y="6411907"/>
              <a:chExt cx="1170287" cy="305515"/>
            </a:xfrm>
          </p:grpSpPr>
          <p:sp>
            <p:nvSpPr>
              <p:cNvPr id="84" name="Text Box 26"/>
              <p:cNvSpPr txBox="1">
                <a:spLocks noChangeAspect="1" noChangeArrowheads="1"/>
              </p:cNvSpPr>
              <p:nvPr/>
            </p:nvSpPr>
            <p:spPr bwMode="auto">
              <a:xfrm>
                <a:off x="1079557" y="6438047"/>
                <a:ext cx="950856" cy="25323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000" b="1" dirty="0">
                    <a:latin typeface="Calibri" pitchFamily="34" charset="0"/>
                  </a:rPr>
                  <a:t>World Class</a:t>
                </a:r>
              </a:p>
            </p:txBody>
          </p:sp>
          <p:grpSp>
            <p:nvGrpSpPr>
              <p:cNvPr id="5" name="Group 27"/>
              <p:cNvGrpSpPr>
                <a:grpSpLocks noChangeAspect="1"/>
              </p:cNvGrpSpPr>
              <p:nvPr/>
            </p:nvGrpSpPr>
            <p:grpSpPr bwMode="auto">
              <a:xfrm>
                <a:off x="860126" y="6411907"/>
                <a:ext cx="290812" cy="305515"/>
                <a:chOff x="6192" y="2088"/>
                <a:chExt cx="248" cy="248"/>
              </a:xfrm>
              <a:solidFill>
                <a:schemeClr val="bg1">
                  <a:lumMod val="50000"/>
                </a:schemeClr>
              </a:solidFill>
            </p:grpSpPr>
            <p:sp>
              <p:nvSpPr>
                <p:cNvPr id="86" name="Arc 28"/>
                <p:cNvSpPr>
                  <a:spLocks noChangeAspect="1"/>
                </p:cNvSpPr>
                <p:nvPr/>
              </p:nvSpPr>
              <p:spPr bwMode="auto">
                <a:xfrm>
                  <a:off x="6316" y="2088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87" name="Arc 29"/>
                <p:cNvSpPr>
                  <a:spLocks noChangeAspect="1"/>
                </p:cNvSpPr>
                <p:nvPr/>
              </p:nvSpPr>
              <p:spPr bwMode="auto">
                <a:xfrm flipV="1">
                  <a:off x="6316" y="2212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88" name="Arc 30"/>
                <p:cNvSpPr>
                  <a:spLocks noChangeAspect="1"/>
                </p:cNvSpPr>
                <p:nvPr/>
              </p:nvSpPr>
              <p:spPr bwMode="auto">
                <a:xfrm rot="5400000" flipV="1">
                  <a:off x="6192" y="2212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 dirty="0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  <p:sp>
              <p:nvSpPr>
                <p:cNvPr id="89" name="Arc 31"/>
                <p:cNvSpPr>
                  <a:spLocks noChangeAspect="1"/>
                </p:cNvSpPr>
                <p:nvPr/>
              </p:nvSpPr>
              <p:spPr bwMode="auto">
                <a:xfrm rot="10800000" flipV="1">
                  <a:off x="6192" y="2088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grpFill/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>
                    <a:solidFill>
                      <a:schemeClr val="bg1">
                        <a:lumMod val="50000"/>
                      </a:schemeClr>
                    </a:solidFill>
                  </a:endParaRPr>
                </a:p>
              </p:txBody>
            </p:sp>
          </p:grpSp>
        </p:grpSp>
        <p:grpSp>
          <p:nvGrpSpPr>
            <p:cNvPr id="102" name="Groupe 101"/>
            <p:cNvGrpSpPr/>
            <p:nvPr/>
          </p:nvGrpSpPr>
          <p:grpSpPr>
            <a:xfrm>
              <a:off x="1608722" y="6428841"/>
              <a:ext cx="892473" cy="305515"/>
              <a:chOff x="2112664" y="6411907"/>
              <a:chExt cx="892473" cy="305515"/>
            </a:xfrm>
          </p:grpSpPr>
          <p:grpSp>
            <p:nvGrpSpPr>
              <p:cNvPr id="6" name="Group 40"/>
              <p:cNvGrpSpPr>
                <a:grpSpLocks noChangeAspect="1"/>
              </p:cNvGrpSpPr>
              <p:nvPr/>
            </p:nvGrpSpPr>
            <p:grpSpPr bwMode="auto">
              <a:xfrm>
                <a:off x="2112664" y="6411907"/>
                <a:ext cx="290812" cy="305515"/>
                <a:chOff x="6192" y="2088"/>
                <a:chExt cx="248" cy="248"/>
              </a:xfrm>
            </p:grpSpPr>
            <p:sp>
              <p:nvSpPr>
                <p:cNvPr id="91" name="Arc 41"/>
                <p:cNvSpPr>
                  <a:spLocks noChangeAspect="1"/>
                </p:cNvSpPr>
                <p:nvPr/>
              </p:nvSpPr>
              <p:spPr bwMode="auto">
                <a:xfrm>
                  <a:off x="6316" y="2088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92" name="Arc 42"/>
                <p:cNvSpPr>
                  <a:spLocks noChangeAspect="1"/>
                </p:cNvSpPr>
                <p:nvPr/>
              </p:nvSpPr>
              <p:spPr bwMode="auto">
                <a:xfrm flipV="1">
                  <a:off x="6316" y="2212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>
                    <a:lumMod val="50000"/>
                  </a:schemeClr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93" name="Arc 43"/>
                <p:cNvSpPr>
                  <a:spLocks noChangeAspect="1"/>
                </p:cNvSpPr>
                <p:nvPr/>
              </p:nvSpPr>
              <p:spPr bwMode="auto">
                <a:xfrm rot="5400000" flipV="1">
                  <a:off x="6192" y="2212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94" name="Arc 44"/>
                <p:cNvSpPr>
                  <a:spLocks noChangeAspect="1"/>
                </p:cNvSpPr>
                <p:nvPr/>
              </p:nvSpPr>
              <p:spPr bwMode="auto">
                <a:xfrm rot="10800000" flipV="1">
                  <a:off x="6192" y="2088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  <p:sp>
            <p:nvSpPr>
              <p:cNvPr id="95" name="Text Box 45"/>
              <p:cNvSpPr txBox="1">
                <a:spLocks noChangeAspect="1" noChangeArrowheads="1"/>
              </p:cNvSpPr>
              <p:nvPr/>
            </p:nvSpPr>
            <p:spPr bwMode="auto">
              <a:xfrm>
                <a:off x="2336924" y="6438047"/>
                <a:ext cx="668213" cy="253235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square">
                <a:spAutoFit/>
              </a:bodyPr>
              <a:lstStyle/>
              <a:p>
                <a:r>
                  <a:rPr lang="en-US" sz="1000" b="1" dirty="0">
                    <a:latin typeface="Calibri" pitchFamily="34" charset="0"/>
                  </a:rPr>
                  <a:t>At Parity</a:t>
                </a:r>
              </a:p>
            </p:txBody>
          </p:sp>
        </p:grpSp>
        <p:sp>
          <p:nvSpPr>
            <p:cNvPr id="103" name="Rectangle 24"/>
            <p:cNvSpPr>
              <a:spLocks noChangeArrowheads="1"/>
            </p:cNvSpPr>
            <p:nvPr/>
          </p:nvSpPr>
          <p:spPr bwMode="auto">
            <a:xfrm>
              <a:off x="304799" y="6189133"/>
              <a:ext cx="3429000" cy="592667"/>
            </a:xfrm>
            <a:prstGeom prst="rect">
              <a:avLst/>
            </a:prstGeom>
            <a:noFill/>
            <a:ln w="19050">
              <a:solidFill>
                <a:srgbClr val="FF0000"/>
              </a:solidFill>
              <a:miter lim="800000"/>
              <a:headEnd/>
              <a:tailEnd/>
            </a:ln>
          </p:spPr>
          <p:txBody>
            <a:bodyPr wrap="none"/>
            <a:lstStyle/>
            <a:p>
              <a:pPr algn="ctr"/>
              <a:endParaRPr lang="en-US" sz="1000" b="1">
                <a:latin typeface="Calibri" pitchFamily="34" charset="0"/>
              </a:endParaRPr>
            </a:p>
          </p:txBody>
        </p:sp>
        <p:grpSp>
          <p:nvGrpSpPr>
            <p:cNvPr id="96" name="Groupe 95"/>
            <p:cNvGrpSpPr/>
            <p:nvPr/>
          </p:nvGrpSpPr>
          <p:grpSpPr>
            <a:xfrm>
              <a:off x="2536705" y="6433167"/>
              <a:ext cx="1501895" cy="296863"/>
              <a:chOff x="2993906" y="6416233"/>
              <a:chExt cx="1501895" cy="296863"/>
            </a:xfrm>
          </p:grpSpPr>
          <p:sp>
            <p:nvSpPr>
              <p:cNvPr id="97" name="Text Box 54"/>
              <p:cNvSpPr txBox="1">
                <a:spLocks noChangeAspect="1" noChangeArrowheads="1"/>
              </p:cNvSpPr>
              <p:nvPr/>
            </p:nvSpPr>
            <p:spPr bwMode="auto">
              <a:xfrm>
                <a:off x="3222496" y="6420002"/>
                <a:ext cx="1273305" cy="289324"/>
              </a:xfrm>
              <a:prstGeom prst="rect">
                <a:avLst/>
              </a:prstGeom>
              <a:noFill/>
              <a:ln w="12700">
                <a:noFill/>
                <a:miter lim="800000"/>
                <a:headEnd/>
                <a:tailEnd/>
              </a:ln>
            </p:spPr>
            <p:txBody>
              <a:bodyPr wrap="none">
                <a:spAutoFit/>
              </a:bodyPr>
              <a:lstStyle/>
              <a:p>
                <a:r>
                  <a:rPr lang="en-US" sz="1000" b="1" dirty="0">
                    <a:latin typeface="Calibri" pitchFamily="34" charset="0"/>
                  </a:rPr>
                  <a:t>Disadvantaged</a:t>
                </a:r>
              </a:p>
            </p:txBody>
          </p:sp>
          <p:grpSp>
            <p:nvGrpSpPr>
              <p:cNvPr id="13" name="Group 55"/>
              <p:cNvGrpSpPr>
                <a:grpSpLocks noChangeAspect="1"/>
              </p:cNvGrpSpPr>
              <p:nvPr/>
            </p:nvGrpSpPr>
            <p:grpSpPr bwMode="auto">
              <a:xfrm>
                <a:off x="2993906" y="6416233"/>
                <a:ext cx="282694" cy="296863"/>
                <a:chOff x="6192" y="2088"/>
                <a:chExt cx="248" cy="248"/>
              </a:xfrm>
            </p:grpSpPr>
            <p:sp>
              <p:nvSpPr>
                <p:cNvPr id="128" name="Arc 56"/>
                <p:cNvSpPr>
                  <a:spLocks noChangeAspect="1"/>
                </p:cNvSpPr>
                <p:nvPr/>
              </p:nvSpPr>
              <p:spPr bwMode="auto">
                <a:xfrm>
                  <a:off x="6316" y="2088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  <p:sp>
              <p:nvSpPr>
                <p:cNvPr id="136" name="Arc 57"/>
                <p:cNvSpPr>
                  <a:spLocks noChangeAspect="1"/>
                </p:cNvSpPr>
                <p:nvPr/>
              </p:nvSpPr>
              <p:spPr bwMode="auto">
                <a:xfrm flipV="1">
                  <a:off x="6316" y="2212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rot="10800000" wrap="none" anchor="ctr"/>
                <a:lstStyle/>
                <a:p>
                  <a:endParaRPr lang="en-US"/>
                </a:p>
              </p:txBody>
            </p:sp>
            <p:sp>
              <p:nvSpPr>
                <p:cNvPr id="137" name="Arc 58"/>
                <p:cNvSpPr>
                  <a:spLocks noChangeAspect="1"/>
                </p:cNvSpPr>
                <p:nvPr/>
              </p:nvSpPr>
              <p:spPr bwMode="auto">
                <a:xfrm rot="5400000" flipV="1">
                  <a:off x="6192" y="2212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vert="eaVert" wrap="none" anchor="ctr"/>
                <a:lstStyle/>
                <a:p>
                  <a:endParaRPr lang="en-US"/>
                </a:p>
              </p:txBody>
            </p:sp>
            <p:sp>
              <p:nvSpPr>
                <p:cNvPr id="148" name="Arc 59"/>
                <p:cNvSpPr>
                  <a:spLocks noChangeAspect="1"/>
                </p:cNvSpPr>
                <p:nvPr/>
              </p:nvSpPr>
              <p:spPr bwMode="auto">
                <a:xfrm rot="10800000" flipV="1">
                  <a:off x="6192" y="2088"/>
                  <a:ext cx="124" cy="124"/>
                </a:xfrm>
                <a:custGeom>
                  <a:avLst/>
                  <a:gdLst>
                    <a:gd name="T0" fmla="*/ 0 w 21600"/>
                    <a:gd name="T1" fmla="*/ 0 h 21600"/>
                    <a:gd name="T2" fmla="*/ 0 w 21600"/>
                    <a:gd name="T3" fmla="*/ 0 h 21600"/>
                    <a:gd name="T4" fmla="*/ 0 w 21600"/>
                    <a:gd name="T5" fmla="*/ 0 h 21600"/>
                    <a:gd name="T6" fmla="*/ 0 60000 65536"/>
                    <a:gd name="T7" fmla="*/ 0 60000 65536"/>
                    <a:gd name="T8" fmla="*/ 0 60000 65536"/>
                    <a:gd name="T9" fmla="*/ 0 w 21600"/>
                    <a:gd name="T10" fmla="*/ 0 h 21600"/>
                    <a:gd name="T11" fmla="*/ 21600 w 21600"/>
                    <a:gd name="T12" fmla="*/ 21600 h 21600"/>
                  </a:gdLst>
                  <a:ahLst/>
                  <a:cxnLst>
                    <a:cxn ang="T6">
                      <a:pos x="T0" y="T1"/>
                    </a:cxn>
                    <a:cxn ang="T7">
                      <a:pos x="T2" y="T3"/>
                    </a:cxn>
                    <a:cxn ang="T8">
                      <a:pos x="T4" y="T5"/>
                    </a:cxn>
                  </a:cxnLst>
                  <a:rect l="T9" t="T10" r="T11" b="T12"/>
                  <a:pathLst>
                    <a:path w="21600" h="21600" fill="none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</a:path>
                    <a:path w="21600" h="21600" stroke="0" extrusionOk="0">
                      <a:moveTo>
                        <a:pt x="-1" y="0"/>
                      </a:moveTo>
                      <a:cubicBezTo>
                        <a:pt x="11929" y="0"/>
                        <a:pt x="21600" y="9670"/>
                        <a:pt x="21600" y="21600"/>
                      </a:cubicBezTo>
                      <a:lnTo>
                        <a:pt x="0" y="21600"/>
                      </a:lnTo>
                      <a:close/>
                    </a:path>
                  </a:pathLst>
                </a:custGeom>
                <a:solidFill>
                  <a:schemeClr val="bg1"/>
                </a:solidFill>
                <a:ln w="12700">
                  <a:solidFill>
                    <a:schemeClr val="tx1"/>
                  </a:solidFill>
                  <a:round/>
                  <a:headEnd/>
                  <a:tailEnd/>
                </a:ln>
              </p:spPr>
              <p:txBody>
                <a:bodyPr wrap="none" anchor="ctr"/>
                <a:lstStyle/>
                <a:p>
                  <a:endParaRPr lang="en-US"/>
                </a:p>
              </p:txBody>
            </p:sp>
          </p:grpSp>
        </p:grpSp>
      </p:grpSp>
      <p:grpSp>
        <p:nvGrpSpPr>
          <p:cNvPr id="14" name="Group 33"/>
          <p:cNvGrpSpPr>
            <a:grpSpLocks noChangeAspect="1"/>
          </p:cNvGrpSpPr>
          <p:nvPr/>
        </p:nvGrpSpPr>
        <p:grpSpPr bwMode="auto">
          <a:xfrm>
            <a:off x="2224902" y="1539469"/>
            <a:ext cx="282575" cy="298450"/>
            <a:chOff x="2956" y="2071"/>
            <a:chExt cx="248" cy="248"/>
          </a:xfrm>
        </p:grpSpPr>
        <p:sp>
          <p:nvSpPr>
            <p:cNvPr id="98" name="Arc 34"/>
            <p:cNvSpPr>
              <a:spLocks noChangeAspect="1"/>
            </p:cNvSpPr>
            <p:nvPr/>
          </p:nvSpPr>
          <p:spPr bwMode="auto">
            <a:xfrm>
              <a:off x="3080" y="2071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99" name="Arc 35"/>
            <p:cNvSpPr>
              <a:spLocks noChangeAspect="1"/>
            </p:cNvSpPr>
            <p:nvPr/>
          </p:nvSpPr>
          <p:spPr bwMode="auto">
            <a:xfrm flipV="1">
              <a:off x="3080" y="2195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00" name="Arc 36"/>
            <p:cNvSpPr>
              <a:spLocks noChangeAspect="1"/>
            </p:cNvSpPr>
            <p:nvPr/>
          </p:nvSpPr>
          <p:spPr bwMode="auto">
            <a:xfrm rot="5400000" flipV="1">
              <a:off x="2956" y="2195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01" name="Arc 37"/>
            <p:cNvSpPr>
              <a:spLocks noChangeAspect="1"/>
            </p:cNvSpPr>
            <p:nvPr/>
          </p:nvSpPr>
          <p:spPr bwMode="auto">
            <a:xfrm rot="10800000" flipV="1">
              <a:off x="2956" y="2071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grpSp>
        <p:nvGrpSpPr>
          <p:cNvPr id="15" name="Group 77"/>
          <p:cNvGrpSpPr>
            <a:grpSpLocks noChangeAspect="1"/>
          </p:cNvGrpSpPr>
          <p:nvPr/>
        </p:nvGrpSpPr>
        <p:grpSpPr bwMode="auto">
          <a:xfrm>
            <a:off x="2224902" y="2548325"/>
            <a:ext cx="282575" cy="296862"/>
            <a:chOff x="6192" y="2088"/>
            <a:chExt cx="248" cy="248"/>
          </a:xfrm>
        </p:grpSpPr>
        <p:sp>
          <p:nvSpPr>
            <p:cNvPr id="104" name="Arc 78"/>
            <p:cNvSpPr>
              <a:spLocks noChangeAspect="1"/>
            </p:cNvSpPr>
            <p:nvPr/>
          </p:nvSpPr>
          <p:spPr bwMode="auto">
            <a:xfrm>
              <a:off x="6316" y="2088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  <p:sp>
          <p:nvSpPr>
            <p:cNvPr id="149" name="Arc 79"/>
            <p:cNvSpPr>
              <a:spLocks noChangeAspect="1"/>
            </p:cNvSpPr>
            <p:nvPr/>
          </p:nvSpPr>
          <p:spPr bwMode="auto">
            <a:xfrm flipV="1">
              <a:off x="6316" y="2212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>
                <a:lumMod val="50000"/>
              </a:schemeClr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rot="10800000" wrap="none" anchor="ctr"/>
            <a:lstStyle/>
            <a:p>
              <a:endParaRPr lang="en-US"/>
            </a:p>
          </p:txBody>
        </p:sp>
        <p:sp>
          <p:nvSpPr>
            <p:cNvPr id="150" name="Arc 80"/>
            <p:cNvSpPr>
              <a:spLocks noChangeAspect="1"/>
            </p:cNvSpPr>
            <p:nvPr/>
          </p:nvSpPr>
          <p:spPr bwMode="auto">
            <a:xfrm rot="5400000" flipV="1">
              <a:off x="6192" y="2212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vert="eaVert" wrap="none" anchor="ctr"/>
            <a:lstStyle/>
            <a:p>
              <a:endParaRPr lang="en-US"/>
            </a:p>
          </p:txBody>
        </p:sp>
        <p:sp>
          <p:nvSpPr>
            <p:cNvPr id="151" name="Arc 81"/>
            <p:cNvSpPr>
              <a:spLocks noChangeAspect="1"/>
            </p:cNvSpPr>
            <p:nvPr/>
          </p:nvSpPr>
          <p:spPr bwMode="auto">
            <a:xfrm rot="10800000" flipV="1">
              <a:off x="6192" y="2088"/>
              <a:ext cx="124" cy="124"/>
            </a:xfrm>
            <a:custGeom>
              <a:avLst/>
              <a:gdLst>
                <a:gd name="T0" fmla="*/ 0 w 21600"/>
                <a:gd name="T1" fmla="*/ 0 h 21600"/>
                <a:gd name="T2" fmla="*/ 0 w 21600"/>
                <a:gd name="T3" fmla="*/ 0 h 21600"/>
                <a:gd name="T4" fmla="*/ 0 w 21600"/>
                <a:gd name="T5" fmla="*/ 0 h 21600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600"/>
                <a:gd name="T11" fmla="*/ 21600 w 21600"/>
                <a:gd name="T12" fmla="*/ 21600 h 21600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600" fill="none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</a:path>
                <a:path w="21600" h="21600" stroke="0" extrusionOk="0">
                  <a:moveTo>
                    <a:pt x="-1" y="0"/>
                  </a:moveTo>
                  <a:cubicBezTo>
                    <a:pt x="11929" y="0"/>
                    <a:pt x="21600" y="9670"/>
                    <a:pt x="21600" y="21600"/>
                  </a:cubicBezTo>
                  <a:lnTo>
                    <a:pt x="0" y="21600"/>
                  </a:lnTo>
                  <a:close/>
                </a:path>
              </a:pathLst>
            </a:custGeom>
            <a:solidFill>
              <a:schemeClr val="bg1"/>
            </a:solidFill>
            <a:ln w="12700">
              <a:solidFill>
                <a:schemeClr val="tx1"/>
              </a:solidFill>
              <a:round/>
              <a:headEnd/>
              <a:tailEnd/>
            </a:ln>
          </p:spPr>
          <p:txBody>
            <a:bodyPr wrap="none" anchor="ctr"/>
            <a:lstStyle/>
            <a:p>
              <a:endParaRPr lang="en-US"/>
            </a:p>
          </p:txBody>
        </p:sp>
      </p:grpSp>
      <p:sp>
        <p:nvSpPr>
          <p:cNvPr id="90" name="Titre 89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Bi-annual Manufacturing </a:t>
            </a:r>
            <a:r>
              <a:rPr lang="en-US" dirty="0"/>
              <a:t>Capabilities </a:t>
            </a:r>
            <a:r>
              <a:rPr lang="en-US" dirty="0" smtClean="0"/>
              <a:t>Mapping</a:t>
            </a:r>
            <a:endParaRPr lang="fr-FR" dirty="0"/>
          </a:p>
        </p:txBody>
      </p:sp>
      <p:sp>
        <p:nvSpPr>
          <p:cNvPr id="113" name="Arc 43"/>
          <p:cNvSpPr>
            <a:spLocks noChangeAspect="1"/>
          </p:cNvSpPr>
          <p:nvPr/>
        </p:nvSpPr>
        <p:spPr bwMode="auto">
          <a:xfrm flipV="1">
            <a:off x="2363775" y="3847015"/>
            <a:ext cx="150825" cy="143566"/>
          </a:xfrm>
          <a:custGeom>
            <a:avLst/>
            <a:gdLst>
              <a:gd name="T0" fmla="*/ 0 w 21600"/>
              <a:gd name="T1" fmla="*/ 0 h 21600"/>
              <a:gd name="T2" fmla="*/ 0 w 21600"/>
              <a:gd name="T3" fmla="*/ 0 h 21600"/>
              <a:gd name="T4" fmla="*/ 0 w 21600"/>
              <a:gd name="T5" fmla="*/ 0 h 21600"/>
              <a:gd name="T6" fmla="*/ 0 60000 65536"/>
              <a:gd name="T7" fmla="*/ 0 60000 65536"/>
              <a:gd name="T8" fmla="*/ 0 60000 65536"/>
              <a:gd name="T9" fmla="*/ 0 w 21600"/>
              <a:gd name="T10" fmla="*/ 0 h 21600"/>
              <a:gd name="T11" fmla="*/ 21600 w 21600"/>
              <a:gd name="T12" fmla="*/ 21600 h 21600"/>
            </a:gdLst>
            <a:ahLst/>
            <a:cxnLst>
              <a:cxn ang="T6">
                <a:pos x="T0" y="T1"/>
              </a:cxn>
              <a:cxn ang="T7">
                <a:pos x="T2" y="T3"/>
              </a:cxn>
              <a:cxn ang="T8">
                <a:pos x="T4" y="T5"/>
              </a:cxn>
            </a:cxnLst>
            <a:rect l="T9" t="T10" r="T11" b="T12"/>
            <a:pathLst>
              <a:path w="21600" h="21600" fill="none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</a:path>
              <a:path w="21600" h="21600" stroke="0" extrusionOk="0">
                <a:moveTo>
                  <a:pt x="-1" y="0"/>
                </a:moveTo>
                <a:cubicBezTo>
                  <a:pt x="11929" y="0"/>
                  <a:pt x="21600" y="9670"/>
                  <a:pt x="21600" y="21600"/>
                </a:cubicBezTo>
                <a:lnTo>
                  <a:pt x="0" y="21600"/>
                </a:lnTo>
                <a:close/>
              </a:path>
            </a:pathLst>
          </a:custGeom>
          <a:solidFill>
            <a:schemeClr val="bg1"/>
          </a:solidFill>
          <a:ln w="12700">
            <a:solidFill>
              <a:schemeClr val="tx1"/>
            </a:solidFill>
            <a:round/>
            <a:headEnd/>
            <a:tailEnd/>
          </a:ln>
        </p:spPr>
        <p:txBody>
          <a:bodyPr vert="eaVert" wrap="none" anchor="ctr"/>
          <a:lstStyle/>
          <a:p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0"/>
            <a:ext cx="7467600" cy="7620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Measuring the Return of our Innovation EFFORTs/Choices 			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D08CC1-A569-4A60-9E31-23EA14F4BC62}" type="slidenum">
              <a:rPr lang="en-US" smtClean="0"/>
              <a:pPr/>
              <a:t>5</a:t>
            </a:fld>
            <a:endParaRPr lang="en-US" dirty="0"/>
          </a:p>
        </p:txBody>
      </p:sp>
      <p:sp>
        <p:nvSpPr>
          <p:cNvPr id="27" name="ZoneTexte 26"/>
          <p:cNvSpPr txBox="1"/>
          <p:nvPr/>
        </p:nvSpPr>
        <p:spPr>
          <a:xfrm>
            <a:off x="4409956" y="1676400"/>
            <a:ext cx="4734044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600" b="1" dirty="0" smtClean="0">
                <a:solidFill>
                  <a:srgbClr val="C00000"/>
                </a:solidFill>
              </a:rPr>
              <a:t>Value creation </a:t>
            </a:r>
            <a:r>
              <a:rPr lang="en-US" sz="1600" b="1" dirty="0" smtClean="0"/>
              <a:t>		</a:t>
            </a:r>
            <a:endParaRPr lang="en-US" sz="1600" dirty="0" smtClean="0"/>
          </a:p>
          <a:p>
            <a:r>
              <a:rPr lang="en-US" sz="1600" dirty="0" smtClean="0"/>
              <a:t>    Financial impacts </a:t>
            </a:r>
          </a:p>
          <a:p>
            <a:r>
              <a:rPr lang="en-US" sz="1600" dirty="0" smtClean="0"/>
              <a:t>        Products: revenues from new products, NPV</a:t>
            </a:r>
          </a:p>
          <a:p>
            <a:r>
              <a:rPr lang="en-US" sz="1600" dirty="0" smtClean="0"/>
              <a:t>        Technology: EBIT, cash savings, capital avoidance</a:t>
            </a:r>
          </a:p>
          <a:p>
            <a:r>
              <a:rPr lang="en-US" sz="1600" dirty="0" smtClean="0"/>
              <a:t>         R/D monetization </a:t>
            </a:r>
          </a:p>
          <a:p>
            <a:endParaRPr lang="en-US" sz="1600" b="1" dirty="0" smtClean="0"/>
          </a:p>
          <a:p>
            <a:r>
              <a:rPr lang="en-US" sz="1600" b="1" dirty="0" smtClean="0">
                <a:solidFill>
                  <a:srgbClr val="C00000"/>
                </a:solidFill>
              </a:rPr>
              <a:t>Operational efficiency </a:t>
            </a:r>
          </a:p>
          <a:p>
            <a:r>
              <a:rPr lang="en-US" sz="1600" dirty="0" smtClean="0"/>
              <a:t>        % Projects/products launch  on time</a:t>
            </a:r>
          </a:p>
          <a:p>
            <a:r>
              <a:rPr lang="en-US" sz="1600" dirty="0" smtClean="0"/>
              <a:t>        Balanced pipeline (stage 1 to 5)</a:t>
            </a:r>
          </a:p>
          <a:p>
            <a:r>
              <a:rPr lang="en-US" sz="1600" dirty="0" smtClean="0"/>
              <a:t>         # new projects	</a:t>
            </a:r>
          </a:p>
          <a:p>
            <a:r>
              <a:rPr lang="en-US" sz="1600" dirty="0" smtClean="0"/>
              <a:t>         Budget/</a:t>
            </a:r>
            <a:r>
              <a:rPr lang="en-US" sz="1600" dirty="0" err="1" smtClean="0"/>
              <a:t>Capex</a:t>
            </a:r>
            <a:r>
              <a:rPr lang="en-US" sz="1600" dirty="0" smtClean="0"/>
              <a:t> under control</a:t>
            </a:r>
          </a:p>
          <a:p>
            <a:endParaRPr lang="en-US" sz="1600" dirty="0" smtClean="0"/>
          </a:p>
          <a:p>
            <a:r>
              <a:rPr lang="en-US" sz="1600" b="1" dirty="0" smtClean="0">
                <a:solidFill>
                  <a:srgbClr val="C00000"/>
                </a:solidFill>
              </a:rPr>
              <a:t>Innovation </a:t>
            </a:r>
            <a:r>
              <a:rPr lang="en-US" sz="1600" b="1" dirty="0" smtClean="0">
                <a:solidFill>
                  <a:srgbClr val="C00000"/>
                </a:solidFill>
              </a:rPr>
              <a:t>Enablers</a:t>
            </a:r>
            <a:endParaRPr lang="en-US" sz="1600" b="1" dirty="0" smtClean="0">
              <a:solidFill>
                <a:srgbClr val="C00000"/>
              </a:solidFill>
            </a:endParaRPr>
          </a:p>
          <a:p>
            <a:r>
              <a:rPr lang="en-US" sz="1600" dirty="0" smtClean="0"/>
              <a:t>        Competencies (training, hiring…)</a:t>
            </a:r>
          </a:p>
          <a:p>
            <a:r>
              <a:rPr lang="en-US" sz="1600" dirty="0" smtClean="0"/>
              <a:t>        IP portfolio value		</a:t>
            </a:r>
          </a:p>
          <a:p>
            <a:r>
              <a:rPr lang="en-US" sz="1600" dirty="0" smtClean="0"/>
              <a:t>        New tools box  </a:t>
            </a:r>
          </a:p>
          <a:p>
            <a:r>
              <a:rPr lang="en-US" sz="1600" dirty="0" smtClean="0"/>
              <a:t>        KET (key enabling technologies)</a:t>
            </a:r>
          </a:p>
          <a:p>
            <a:r>
              <a:rPr lang="en-US" sz="1600" dirty="0" smtClean="0"/>
              <a:t>		</a:t>
            </a:r>
            <a:endParaRPr lang="en-US" sz="1600" dirty="0"/>
          </a:p>
        </p:txBody>
      </p:sp>
      <p:sp>
        <p:nvSpPr>
          <p:cNvPr id="29" name="ZoneTexte 28"/>
          <p:cNvSpPr txBox="1"/>
          <p:nvPr/>
        </p:nvSpPr>
        <p:spPr>
          <a:xfrm>
            <a:off x="228600" y="1002268"/>
            <a:ext cx="501996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At division level, three types of quarterly indicators:</a:t>
            </a:r>
            <a:endParaRPr lang="en-US" dirty="0"/>
          </a:p>
        </p:txBody>
      </p:sp>
      <p:graphicFrame>
        <p:nvGraphicFramePr>
          <p:cNvPr id="15" name="Diagramme 14"/>
          <p:cNvGraphicFramePr/>
          <p:nvPr/>
        </p:nvGraphicFramePr>
        <p:xfrm>
          <a:off x="304800" y="1828800"/>
          <a:ext cx="4191000" cy="4064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dirty="0" err="1" smtClean="0"/>
              <a:t>Rewarding</a:t>
            </a:r>
            <a:r>
              <a:rPr lang="fr-FR" dirty="0" smtClean="0"/>
              <a:t> innovation</a:t>
            </a:r>
            <a:endParaRPr lang="fr-FR" dirty="0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Quarterly Pinnacle Award  &gt;  Annual Innovation Award</a:t>
            </a:r>
          </a:p>
          <a:p>
            <a:pPr lvl="1"/>
            <a:r>
              <a:rPr lang="en-US" dirty="0" smtClean="0"/>
              <a:t>An innovative </a:t>
            </a:r>
            <a:r>
              <a:rPr lang="en-US" dirty="0"/>
              <a:t>approach to solving a customer’s problem while achieving positive results for the customer and Owens Corning</a:t>
            </a:r>
            <a:endParaRPr lang="en-US" dirty="0" smtClean="0"/>
          </a:p>
          <a:p>
            <a:r>
              <a:rPr lang="en-US" dirty="0" smtClean="0"/>
              <a:t>Annual </a:t>
            </a:r>
            <a:r>
              <a:rPr lang="en-US" dirty="0" err="1" smtClean="0"/>
              <a:t>Slayter</a:t>
            </a:r>
            <a:r>
              <a:rPr lang="en-US" dirty="0" smtClean="0"/>
              <a:t> Award</a:t>
            </a:r>
          </a:p>
          <a:p>
            <a:pPr lvl="1"/>
            <a:r>
              <a:rPr lang="en-US" dirty="0" smtClean="0"/>
              <a:t>Productivity / waste elimination; new product innovation;</a:t>
            </a:r>
            <a:br>
              <a:rPr lang="en-US" dirty="0" smtClean="0"/>
            </a:br>
            <a:r>
              <a:rPr lang="en-US" dirty="0" smtClean="0"/>
              <a:t>high-impact breakthroughs</a:t>
            </a:r>
          </a:p>
          <a:p>
            <a:r>
              <a:rPr lang="en-US" dirty="0" smtClean="0"/>
              <a:t>Annual </a:t>
            </a:r>
            <a:r>
              <a:rPr lang="en-US" dirty="0" err="1" smtClean="0"/>
              <a:t>Marzocchi</a:t>
            </a:r>
            <a:r>
              <a:rPr lang="en-US" dirty="0" smtClean="0"/>
              <a:t> Awards </a:t>
            </a:r>
          </a:p>
          <a:p>
            <a:pPr lvl="1"/>
            <a:r>
              <a:rPr lang="en-US" dirty="0" smtClean="0"/>
              <a:t># of patents</a:t>
            </a:r>
          </a:p>
          <a:p>
            <a:r>
              <a:rPr lang="en-US" dirty="0" smtClean="0"/>
              <a:t>Annual Early Career Award </a:t>
            </a:r>
          </a:p>
          <a:p>
            <a:pPr lvl="1"/>
            <a:r>
              <a:rPr lang="en-US" dirty="0" smtClean="0"/>
              <a:t>Outstanding </a:t>
            </a:r>
            <a:r>
              <a:rPr lang="en-US" dirty="0"/>
              <a:t>contributions to the field of materials science and </a:t>
            </a:r>
            <a:r>
              <a:rPr lang="en-US" dirty="0" smtClean="0"/>
              <a:t>engineering</a:t>
            </a:r>
          </a:p>
          <a:p>
            <a:r>
              <a:rPr lang="en-US" dirty="0" smtClean="0"/>
              <a:t>Annual Board of Director’s Cup</a:t>
            </a:r>
          </a:p>
          <a:p>
            <a:pPr lvl="1"/>
            <a:r>
              <a:rPr lang="en-US" dirty="0" smtClean="0"/>
              <a:t>Using </a:t>
            </a:r>
            <a:r>
              <a:rPr lang="en-US" dirty="0"/>
              <a:t>the resources of our company to deliver extraordinary results for our customers, employees and shareholders</a:t>
            </a:r>
            <a:endParaRPr lang="en-US" dirty="0" smtClean="0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DC681A7-CF23-4B24-B573-231613A82556}" type="slidenum">
              <a:rPr lang="en-US" smtClean="0"/>
              <a:pPr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0" y="1906588"/>
            <a:ext cx="9144000" cy="3352800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latin typeface="Calibri"/>
            </a:endParaRPr>
          </a:p>
        </p:txBody>
      </p:sp>
      <p:pic>
        <p:nvPicPr>
          <p:cNvPr id="12" name="Picture 21" descr="Screen shot 2014-05-20 at 10.18.36.png"/>
          <p:cNvPicPr>
            <a:picLocks noChangeAspect="1"/>
          </p:cNvPicPr>
          <p:nvPr/>
        </p:nvPicPr>
        <p:blipFill>
          <a:blip r:embed="rId3" cstate="screen"/>
          <a:srcRect r="817" b="8127"/>
          <a:stretch>
            <a:fillRect/>
          </a:stretch>
        </p:blipFill>
        <p:spPr>
          <a:xfrm>
            <a:off x="2304417" y="3613151"/>
            <a:ext cx="2426333" cy="1650999"/>
          </a:xfrm>
          <a:prstGeom prst="rect">
            <a:avLst/>
          </a:prstGeom>
        </p:spPr>
      </p:pic>
      <p:pic>
        <p:nvPicPr>
          <p:cNvPr id="14" name="Picture 22" descr="Screen shot 2014-05-20 at 10.58.32.png"/>
          <p:cNvPicPr preferRelativeResize="0">
            <a:picLocks/>
          </p:cNvPicPr>
          <p:nvPr/>
        </p:nvPicPr>
        <p:blipFill>
          <a:blip r:embed="rId4" cstate="screen"/>
          <a:srcRect t="7955"/>
          <a:stretch>
            <a:fillRect/>
          </a:stretch>
        </p:blipFill>
        <p:spPr>
          <a:xfrm>
            <a:off x="0" y="3657600"/>
            <a:ext cx="2362200" cy="1606550"/>
          </a:xfrm>
          <a:prstGeom prst="rect">
            <a:avLst/>
          </a:prstGeom>
        </p:spPr>
      </p:pic>
      <p:pic>
        <p:nvPicPr>
          <p:cNvPr id="9" name="Picture 19" descr="Screen shot 2013-10-09 at 12.04.36.png"/>
          <p:cNvPicPr preferRelativeResize="0">
            <a:picLocks/>
          </p:cNvPicPr>
          <p:nvPr/>
        </p:nvPicPr>
        <p:blipFill>
          <a:blip r:embed="rId5" cstate="screen">
            <a:lum contrast="20000"/>
          </a:blip>
          <a:srcRect t="1287"/>
          <a:stretch>
            <a:fillRect/>
          </a:stretch>
        </p:blipFill>
        <p:spPr>
          <a:xfrm>
            <a:off x="0" y="1905000"/>
            <a:ext cx="2393950" cy="1765300"/>
          </a:xfrm>
          <a:prstGeom prst="rect">
            <a:avLst/>
          </a:prstGeom>
        </p:spPr>
      </p:pic>
      <p:pic>
        <p:nvPicPr>
          <p:cNvPr id="10" name="Picture 20" descr="Screen shot 2014-05-20 at 10.16.26.png"/>
          <p:cNvPicPr>
            <a:picLocks noChangeAspect="1"/>
          </p:cNvPicPr>
          <p:nvPr/>
        </p:nvPicPr>
        <p:blipFill>
          <a:blip r:embed="rId6" cstate="screen"/>
          <a:srcRect t="6162"/>
          <a:stretch>
            <a:fillRect/>
          </a:stretch>
        </p:blipFill>
        <p:spPr>
          <a:xfrm>
            <a:off x="2368550" y="1905000"/>
            <a:ext cx="2362200" cy="1765862"/>
          </a:xfrm>
          <a:prstGeom prst="rect">
            <a:avLst/>
          </a:prstGeom>
        </p:spPr>
      </p:pic>
      <p:grpSp>
        <p:nvGrpSpPr>
          <p:cNvPr id="2" name="Groupe 21"/>
          <p:cNvGrpSpPr/>
          <p:nvPr/>
        </p:nvGrpSpPr>
        <p:grpSpPr>
          <a:xfrm>
            <a:off x="5410200" y="2032000"/>
            <a:ext cx="3060700" cy="3060700"/>
            <a:chOff x="5562600" y="2209800"/>
            <a:chExt cx="2743200" cy="2743200"/>
          </a:xfrm>
        </p:grpSpPr>
        <p:sp>
          <p:nvSpPr>
            <p:cNvPr id="20" name="Rectangle 19"/>
            <p:cNvSpPr/>
            <p:nvPr/>
          </p:nvSpPr>
          <p:spPr>
            <a:xfrm>
              <a:off x="5562600" y="2209800"/>
              <a:ext cx="2743200" cy="27432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  <p:pic>
          <p:nvPicPr>
            <p:cNvPr id="19" name="Image 18" descr="OC_CMYK_RTM_ENGLISH-large 300 dpi.jpg"/>
            <p:cNvPicPr>
              <a:picLocks noChangeAspect="1"/>
            </p:cNvPicPr>
            <p:nvPr/>
          </p:nvPicPr>
          <p:blipFill>
            <a:blip r:embed="rId7" cstate="print"/>
            <a:srcRect l="12805" r="8155" b="18889"/>
            <a:stretch>
              <a:fillRect/>
            </a:stretch>
          </p:blipFill>
          <p:spPr>
            <a:xfrm>
              <a:off x="6019800" y="2676832"/>
              <a:ext cx="2106528" cy="1809136"/>
            </a:xfrm>
            <a:prstGeom prst="rect">
              <a:avLst/>
            </a:prstGeom>
          </p:spPr>
        </p:pic>
      </p:grpSp>
      <p:sp>
        <p:nvSpPr>
          <p:cNvPr id="23" name="Rectangle 22"/>
          <p:cNvSpPr/>
          <p:nvPr/>
        </p:nvSpPr>
        <p:spPr>
          <a:xfrm>
            <a:off x="7848600" y="0"/>
            <a:ext cx="1143000" cy="14478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5" name="Rectangle 14"/>
          <p:cNvSpPr/>
          <p:nvPr/>
        </p:nvSpPr>
        <p:spPr>
          <a:xfrm>
            <a:off x="4495800" y="6629400"/>
            <a:ext cx="4419600" cy="2154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Copyright </a:t>
            </a:r>
            <a:r>
              <a:rPr lang="en-US" sz="800" dirty="0" smtClean="0">
                <a:solidFill>
                  <a:schemeClr val="bg1">
                    <a:lumMod val="65000"/>
                  </a:schemeClr>
                </a:solidFill>
                <a:latin typeface="Calibri" pitchFamily="34" charset="0"/>
              </a:rPr>
              <a:t>© 2014 Owens Corning. All Rights Reserved.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14435</TotalTime>
  <Words>397</Words>
  <Application>Microsoft Office PowerPoint</Application>
  <PresentationFormat>Affichage à l'écran (4:3)</PresentationFormat>
  <Paragraphs>109</Paragraphs>
  <Slides>7</Slides>
  <Notes>6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8" baseType="lpstr">
      <vt:lpstr>Office Theme</vt:lpstr>
      <vt:lpstr>  </vt:lpstr>
      <vt:lpstr>Building technology portfolio</vt:lpstr>
      <vt:lpstr>Technology intelligence approach: leaRN from outside to nurture new concepts</vt:lpstr>
      <vt:lpstr>Bi-annual Manufacturing Capabilities Mapping</vt:lpstr>
      <vt:lpstr>Measuring the Return of our Innovation EFFORTs/Choices    </vt:lpstr>
      <vt:lpstr>Rewarding innovation</vt:lpstr>
      <vt:lpstr>Diapositive 7</vt:lpstr>
    </vt:vector>
  </TitlesOfParts>
  <Company>Owens Corning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Graphs of 272 Competitive Comparison</dc:title>
  <dc:creator>wilsongh</dc:creator>
  <cp:lastModifiedBy>NeyrozlN</cp:lastModifiedBy>
  <cp:revision>541</cp:revision>
  <dcterms:created xsi:type="dcterms:W3CDTF">2014-10-10T10:32:36Z</dcterms:created>
  <dcterms:modified xsi:type="dcterms:W3CDTF">2014-11-03T13:54:21Z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itusGUID">
    <vt:lpwstr>c3d2d3bc-b384-48f4-9a1c-19430e854c7a</vt:lpwstr>
  </property>
  <property fmtid="{D5CDD505-2E9C-101B-9397-08002B2CF9AE}" pid="3" name="TitusCorpClassification">
    <vt:lpwstr>Not Applicable</vt:lpwstr>
  </property>
</Properties>
</file>