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5"/>
  </p:notesMasterIdLst>
  <p:sldIdLst>
    <p:sldId id="417" r:id="rId3"/>
    <p:sldId id="418" r:id="rId4"/>
    <p:sldId id="424" r:id="rId5"/>
    <p:sldId id="480" r:id="rId6"/>
    <p:sldId id="487" r:id="rId7"/>
    <p:sldId id="473" r:id="rId8"/>
    <p:sldId id="475" r:id="rId9"/>
    <p:sldId id="483" r:id="rId10"/>
    <p:sldId id="476" r:id="rId11"/>
    <p:sldId id="486" r:id="rId12"/>
    <p:sldId id="481" r:id="rId13"/>
    <p:sldId id="44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751" userDrawn="1">
          <p15:clr>
            <a:srgbClr val="A4A3A4"/>
          </p15:clr>
        </p15:guide>
        <p15:guide id="3" pos="551" userDrawn="1">
          <p15:clr>
            <a:srgbClr val="A4A3A4"/>
          </p15:clr>
        </p15:guide>
        <p15:guide id="4" pos="6811" userDrawn="1">
          <p15:clr>
            <a:srgbClr val="A4A3A4"/>
          </p15:clr>
        </p15:guide>
        <p15:guide id="5" orient="horz" pos="391" userDrawn="1">
          <p15:clr>
            <a:srgbClr val="A4A3A4"/>
          </p15:clr>
        </p15:guide>
        <p15:guide id="6" orient="horz" pos="41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92D050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44" autoAdjust="0"/>
    <p:restoredTop sz="93896" autoAdjust="0"/>
  </p:normalViewPr>
  <p:slideViewPr>
    <p:cSldViewPr snapToGrid="0" showGuides="1">
      <p:cViewPr varScale="1">
        <p:scale>
          <a:sx n="89" d="100"/>
          <a:sy n="89" d="100"/>
        </p:scale>
        <p:origin x="394" y="101"/>
      </p:cViewPr>
      <p:guideLst>
        <p:guide orient="horz" pos="2183"/>
        <p:guide pos="2751"/>
        <p:guide pos="551"/>
        <p:guide pos="6811"/>
        <p:guide orient="horz" pos="391"/>
        <p:guide orient="horz" pos="417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072A4-6052-4033-BDE0-AA5C767396ED}" type="datetimeFigureOut">
              <a:rPr lang="en-IN" smtClean="0"/>
              <a:t>10-03-2017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E2DD5-9C13-4470-872F-609D7EE577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4111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66F2-3EAC-4DEE-BF61-875AA83DB8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7DA48-296F-4628-91E7-DB7A800C87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065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66F2-3EAC-4DEE-BF61-875AA83DB8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7DA48-296F-4628-91E7-DB7A800C87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321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66F2-3EAC-4DEE-BF61-875AA83DB8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7DA48-296F-4628-91E7-DB7A800C87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139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66F2-3EAC-4DEE-BF61-875AA83DB8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7DA48-296F-4628-91E7-DB7A800C87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521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66F2-3EAC-4DEE-BF61-875AA83DB8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7DA48-296F-4628-91E7-DB7A800C87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54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66F2-3EAC-4DEE-BF61-875AA83DB8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7DA48-296F-4628-91E7-DB7A800C87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222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66F2-3EAC-4DEE-BF61-875AA83DB8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7DA48-296F-4628-91E7-DB7A800C87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316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66F2-3EAC-4DEE-BF61-875AA83DB8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7DA48-296F-4628-91E7-DB7A800C87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1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66F2-3EAC-4DEE-BF61-875AA83DB8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7DA48-296F-4628-91E7-DB7A800C87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574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66F2-3EAC-4DEE-BF61-875AA83DB8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7DA48-296F-4628-91E7-DB7A800C87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47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66F2-3EAC-4DEE-BF61-875AA83DB8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7DA48-296F-4628-91E7-DB7A800C87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569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A386-3024-4563-B70B-236B80CDA58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10-03-2017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4D74A-32E1-4D7D-8450-0D5327E0454B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59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A386-3024-4563-B70B-236B80CDA58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10-03-2017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4D74A-32E1-4D7D-8450-0D5327E0454B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494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A386-3024-4563-B70B-236B80CDA58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10-03-2017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4D74A-32E1-4D7D-8450-0D5327E0454B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673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A386-3024-4563-B70B-236B80CDA58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10-03-2017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4D74A-32E1-4D7D-8450-0D5327E0454B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70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A386-3024-4563-B70B-236B80CDA58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10-03-2017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4D74A-32E1-4D7D-8450-0D5327E0454B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8513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A386-3024-4563-B70B-236B80CDA58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10-03-2017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4D74A-32E1-4D7D-8450-0D5327E0454B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036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A386-3024-4563-B70B-236B80CDA58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10-03-2017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4D74A-32E1-4D7D-8450-0D5327E0454B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1689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A386-3024-4563-B70B-236B80CDA58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10-03-2017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4D74A-32E1-4D7D-8450-0D5327E0454B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588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A386-3024-4563-B70B-236B80CDA58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10-03-2017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4D74A-32E1-4D7D-8450-0D5327E0454B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05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A386-3024-4563-B70B-236B80CDA58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10-03-2017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4D74A-32E1-4D7D-8450-0D5327E0454B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400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A386-3024-4563-B70B-236B80CDA58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10-03-2017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4D74A-32E1-4D7D-8450-0D5327E0454B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500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066F2-3EAC-4DEE-BF61-875AA83DB85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DA48-296F-4628-91E7-DB7A800C87D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02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BA386-3024-4563-B70B-236B80CDA589}" type="datetimeFigureOut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10-03-2017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4D74A-32E1-4D7D-8450-0D5327E0454B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848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8.jpg"/><Relationship Id="rId10" Type="http://schemas.openxmlformats.org/officeDocument/2006/relationships/image" Target="../media/image22.jpeg"/><Relationship Id="rId4" Type="http://schemas.openxmlformats.org/officeDocument/2006/relationships/image" Target="../media/image17.jpe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666" name="Picture 2" descr="C:\Users\chitralekha.yadav\AppData\Local\Microsoft\Windows\Temporary Internet Files\Content.Outlook\216USMFJ\5th Reliance Innovation Council Meeting Backdr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89" t="19444" r="36790" b="59145"/>
          <a:stretch>
            <a:fillRect/>
          </a:stretch>
        </p:blipFill>
        <p:spPr bwMode="auto">
          <a:xfrm>
            <a:off x="2005013" y="315913"/>
            <a:ext cx="456406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9667" name="Rectangle 7"/>
          <p:cNvSpPr>
            <a:spLocks noChangeArrowheads="1"/>
          </p:cNvSpPr>
          <p:nvPr/>
        </p:nvSpPr>
        <p:spPr bwMode="auto">
          <a:xfrm>
            <a:off x="5529264" y="2629370"/>
            <a:ext cx="636708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6000" b="1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Innovation at Reliance</a:t>
            </a:r>
            <a:endParaRPr lang="en-US" altLang="en-US" sz="6000" b="1" dirty="0">
              <a:solidFill>
                <a:srgbClr val="00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9668" name="Rounded Rectangle 1"/>
          <p:cNvSpPr>
            <a:spLocks noChangeArrowheads="1"/>
          </p:cNvSpPr>
          <p:nvPr/>
        </p:nvSpPr>
        <p:spPr bwMode="auto">
          <a:xfrm>
            <a:off x="8267700" y="0"/>
            <a:ext cx="2247900" cy="1905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</a:pPr>
            <a:endParaRPr lang="en-IN" altLang="en-US" sz="1000" dirty="0">
              <a:solidFill>
                <a:srgbClr val="FFFFFF"/>
              </a:solidFill>
              <a:latin typeface="Reliance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35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141" y="1595438"/>
            <a:ext cx="5429250" cy="1143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0100" y="1700212"/>
            <a:ext cx="4757738" cy="3313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Reliance is one of the top 50 most innovative companies in the world!</a:t>
            </a:r>
            <a:endParaRPr lang="en-IN" sz="36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749028"/>
            <a:ext cx="5429251" cy="166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4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amnagar Oil Refiner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4"/>
          <a:stretch/>
        </p:blipFill>
        <p:spPr bwMode="auto">
          <a:xfrm>
            <a:off x="670112" y="1"/>
            <a:ext cx="108517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777240" y="77164"/>
            <a:ext cx="10707624" cy="1564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10000"/>
              </a:lnSpc>
              <a:defRPr/>
            </a:pPr>
            <a:r>
              <a:rPr lang="en-US" sz="5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World’s largest single location refining hub</a:t>
            </a:r>
            <a:endParaRPr lang="en-US" sz="5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53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0" y="907209"/>
            <a:ext cx="9144000" cy="4912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rgbClr val="E7E6E6">
                    <a:lumMod val="50000"/>
                  </a:srgbClr>
                </a:solidFill>
                <a:latin typeface="Helvetica" panose="020B0604020202030204" pitchFamily="34" charset="0"/>
              </a:rPr>
              <a:t>Reliance Innovation Council</a:t>
            </a:r>
            <a:endParaRPr lang="en-US" sz="4000" dirty="0">
              <a:solidFill>
                <a:srgbClr val="E7E6E6">
                  <a:lumMod val="50000"/>
                </a:srgbClr>
              </a:solidFill>
              <a:latin typeface="Helvetica" panose="020B0604020202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0"/>
          <a:stretch/>
        </p:blipFill>
        <p:spPr>
          <a:xfrm>
            <a:off x="600075" y="1398494"/>
            <a:ext cx="10991850" cy="484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6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4736828" y="692696"/>
            <a:ext cx="2738758" cy="2160000"/>
          </a:xfrm>
          <a:custGeom>
            <a:avLst/>
            <a:gdLst>
              <a:gd name="connsiteX0" fmla="*/ 0 w 2872381"/>
              <a:gd name="connsiteY0" fmla="*/ 143619 h 1436190"/>
              <a:gd name="connsiteX1" fmla="*/ 143619 w 2872381"/>
              <a:gd name="connsiteY1" fmla="*/ 0 h 1436190"/>
              <a:gd name="connsiteX2" fmla="*/ 2728762 w 2872381"/>
              <a:gd name="connsiteY2" fmla="*/ 0 h 1436190"/>
              <a:gd name="connsiteX3" fmla="*/ 2872381 w 2872381"/>
              <a:gd name="connsiteY3" fmla="*/ 143619 h 1436190"/>
              <a:gd name="connsiteX4" fmla="*/ 2872381 w 2872381"/>
              <a:gd name="connsiteY4" fmla="*/ 1292571 h 1436190"/>
              <a:gd name="connsiteX5" fmla="*/ 2728762 w 2872381"/>
              <a:gd name="connsiteY5" fmla="*/ 1436190 h 1436190"/>
              <a:gd name="connsiteX6" fmla="*/ 143619 w 2872381"/>
              <a:gd name="connsiteY6" fmla="*/ 1436190 h 1436190"/>
              <a:gd name="connsiteX7" fmla="*/ 0 w 2872381"/>
              <a:gd name="connsiteY7" fmla="*/ 1292571 h 1436190"/>
              <a:gd name="connsiteX8" fmla="*/ 0 w 2872381"/>
              <a:gd name="connsiteY8" fmla="*/ 143619 h 1436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72381" h="1436190">
                <a:moveTo>
                  <a:pt x="0" y="143619"/>
                </a:moveTo>
                <a:cubicBezTo>
                  <a:pt x="0" y="64300"/>
                  <a:pt x="64300" y="0"/>
                  <a:pt x="143619" y="0"/>
                </a:cubicBezTo>
                <a:lnTo>
                  <a:pt x="2728762" y="0"/>
                </a:lnTo>
                <a:cubicBezTo>
                  <a:pt x="2808081" y="0"/>
                  <a:pt x="2872381" y="64300"/>
                  <a:pt x="2872381" y="143619"/>
                </a:cubicBezTo>
                <a:lnTo>
                  <a:pt x="2872381" y="1292571"/>
                </a:lnTo>
                <a:cubicBezTo>
                  <a:pt x="2872381" y="1371890"/>
                  <a:pt x="2808081" y="1436190"/>
                  <a:pt x="2728762" y="1436190"/>
                </a:cubicBezTo>
                <a:lnTo>
                  <a:pt x="143619" y="1436190"/>
                </a:lnTo>
                <a:cubicBezTo>
                  <a:pt x="64300" y="1436190"/>
                  <a:pt x="0" y="1371890"/>
                  <a:pt x="0" y="1292571"/>
                </a:cubicBezTo>
                <a:lnTo>
                  <a:pt x="0" y="143619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975" tIns="83975" rIns="83975" bIns="83975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2000" b="1" dirty="0" smtClean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Environment</a:t>
            </a:r>
            <a:endParaRPr lang="en-IN" sz="1600" b="1" dirty="0">
              <a:solidFill>
                <a:prstClr val="whit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7535903" y="4149078"/>
            <a:ext cx="3046931" cy="2160000"/>
          </a:xfrm>
          <a:custGeom>
            <a:avLst/>
            <a:gdLst>
              <a:gd name="connsiteX0" fmla="*/ 0 w 2872381"/>
              <a:gd name="connsiteY0" fmla="*/ 143619 h 1436190"/>
              <a:gd name="connsiteX1" fmla="*/ 143619 w 2872381"/>
              <a:gd name="connsiteY1" fmla="*/ 0 h 1436190"/>
              <a:gd name="connsiteX2" fmla="*/ 2728762 w 2872381"/>
              <a:gd name="connsiteY2" fmla="*/ 0 h 1436190"/>
              <a:gd name="connsiteX3" fmla="*/ 2872381 w 2872381"/>
              <a:gd name="connsiteY3" fmla="*/ 143619 h 1436190"/>
              <a:gd name="connsiteX4" fmla="*/ 2872381 w 2872381"/>
              <a:gd name="connsiteY4" fmla="*/ 1292571 h 1436190"/>
              <a:gd name="connsiteX5" fmla="*/ 2728762 w 2872381"/>
              <a:gd name="connsiteY5" fmla="*/ 1436190 h 1436190"/>
              <a:gd name="connsiteX6" fmla="*/ 143619 w 2872381"/>
              <a:gd name="connsiteY6" fmla="*/ 1436190 h 1436190"/>
              <a:gd name="connsiteX7" fmla="*/ 0 w 2872381"/>
              <a:gd name="connsiteY7" fmla="*/ 1292571 h 1436190"/>
              <a:gd name="connsiteX8" fmla="*/ 0 w 2872381"/>
              <a:gd name="connsiteY8" fmla="*/ 143619 h 1436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72381" h="1436190">
                <a:moveTo>
                  <a:pt x="0" y="143619"/>
                </a:moveTo>
                <a:cubicBezTo>
                  <a:pt x="0" y="64300"/>
                  <a:pt x="64300" y="0"/>
                  <a:pt x="143619" y="0"/>
                </a:cubicBezTo>
                <a:lnTo>
                  <a:pt x="2728762" y="0"/>
                </a:lnTo>
                <a:cubicBezTo>
                  <a:pt x="2808081" y="0"/>
                  <a:pt x="2872381" y="64300"/>
                  <a:pt x="2872381" y="143619"/>
                </a:cubicBezTo>
                <a:lnTo>
                  <a:pt x="2872381" y="1292571"/>
                </a:lnTo>
                <a:cubicBezTo>
                  <a:pt x="2872381" y="1371890"/>
                  <a:pt x="2808081" y="1436190"/>
                  <a:pt x="2728762" y="1436190"/>
                </a:cubicBezTo>
                <a:lnTo>
                  <a:pt x="143619" y="1436190"/>
                </a:lnTo>
                <a:cubicBezTo>
                  <a:pt x="64300" y="1436190"/>
                  <a:pt x="0" y="1371890"/>
                  <a:pt x="0" y="1292571"/>
                </a:cubicBezTo>
                <a:lnTo>
                  <a:pt x="0" y="143619"/>
                </a:ln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975" tIns="83975" rIns="83975" bIns="83975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2000" b="1" dirty="0" smtClean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Talent</a:t>
            </a:r>
            <a:endParaRPr lang="en-IN" sz="1600" b="1" dirty="0">
              <a:solidFill>
                <a:prstClr val="whit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896035" y="4148864"/>
            <a:ext cx="2831533" cy="2160000"/>
          </a:xfrm>
          <a:custGeom>
            <a:avLst/>
            <a:gdLst>
              <a:gd name="connsiteX0" fmla="*/ 0 w 2872381"/>
              <a:gd name="connsiteY0" fmla="*/ 143619 h 1436190"/>
              <a:gd name="connsiteX1" fmla="*/ 143619 w 2872381"/>
              <a:gd name="connsiteY1" fmla="*/ 0 h 1436190"/>
              <a:gd name="connsiteX2" fmla="*/ 2728762 w 2872381"/>
              <a:gd name="connsiteY2" fmla="*/ 0 h 1436190"/>
              <a:gd name="connsiteX3" fmla="*/ 2872381 w 2872381"/>
              <a:gd name="connsiteY3" fmla="*/ 143619 h 1436190"/>
              <a:gd name="connsiteX4" fmla="*/ 2872381 w 2872381"/>
              <a:gd name="connsiteY4" fmla="*/ 1292571 h 1436190"/>
              <a:gd name="connsiteX5" fmla="*/ 2728762 w 2872381"/>
              <a:gd name="connsiteY5" fmla="*/ 1436190 h 1436190"/>
              <a:gd name="connsiteX6" fmla="*/ 143619 w 2872381"/>
              <a:gd name="connsiteY6" fmla="*/ 1436190 h 1436190"/>
              <a:gd name="connsiteX7" fmla="*/ 0 w 2872381"/>
              <a:gd name="connsiteY7" fmla="*/ 1292571 h 1436190"/>
              <a:gd name="connsiteX8" fmla="*/ 0 w 2872381"/>
              <a:gd name="connsiteY8" fmla="*/ 143619 h 1436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72381" h="1436190">
                <a:moveTo>
                  <a:pt x="0" y="143619"/>
                </a:moveTo>
                <a:cubicBezTo>
                  <a:pt x="0" y="64300"/>
                  <a:pt x="64300" y="0"/>
                  <a:pt x="143619" y="0"/>
                </a:cubicBezTo>
                <a:lnTo>
                  <a:pt x="2728762" y="0"/>
                </a:lnTo>
                <a:cubicBezTo>
                  <a:pt x="2808081" y="0"/>
                  <a:pt x="2872381" y="64300"/>
                  <a:pt x="2872381" y="143619"/>
                </a:cubicBezTo>
                <a:lnTo>
                  <a:pt x="2872381" y="1292571"/>
                </a:lnTo>
                <a:cubicBezTo>
                  <a:pt x="2872381" y="1371890"/>
                  <a:pt x="2808081" y="1436190"/>
                  <a:pt x="2728762" y="1436190"/>
                </a:cubicBezTo>
                <a:lnTo>
                  <a:pt x="143619" y="1436190"/>
                </a:lnTo>
                <a:cubicBezTo>
                  <a:pt x="64300" y="1436190"/>
                  <a:pt x="0" y="1371890"/>
                  <a:pt x="0" y="1292571"/>
                </a:cubicBezTo>
                <a:lnTo>
                  <a:pt x="0" y="143619"/>
                </a:lnTo>
                <a:close/>
              </a:path>
            </a:pathLst>
          </a:custGeom>
          <a:solidFill>
            <a:srgbClr val="ED7D3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975" tIns="83975" rIns="83975" bIns="83975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2000" b="1" dirty="0" smtClean="0">
                <a:solidFill>
                  <a:prstClr val="white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Process</a:t>
            </a:r>
            <a:endParaRPr lang="en-IN" b="1" dirty="0">
              <a:solidFill>
                <a:prstClr val="whit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75620" y="15008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Institutionalizing Innovation</a:t>
            </a:r>
            <a:endParaRPr lang="en-IN" sz="3600" dirty="0">
              <a:solidFill>
                <a:prstClr val="black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Left-Right Arrow 13"/>
          <p:cNvSpPr/>
          <p:nvPr/>
        </p:nvSpPr>
        <p:spPr>
          <a:xfrm rot="18996129">
            <a:off x="2950771" y="3219903"/>
            <a:ext cx="1800000" cy="360040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Left-Right Arrow 19"/>
          <p:cNvSpPr/>
          <p:nvPr/>
        </p:nvSpPr>
        <p:spPr>
          <a:xfrm rot="2720042">
            <a:off x="7435467" y="3202415"/>
            <a:ext cx="1800000" cy="360040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Left-Right Arrow 21"/>
          <p:cNvSpPr/>
          <p:nvPr/>
        </p:nvSpPr>
        <p:spPr>
          <a:xfrm>
            <a:off x="4764000" y="4941168"/>
            <a:ext cx="2664000" cy="360040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7" t="35085" r="20491" b="35083"/>
          <a:stretch/>
        </p:blipFill>
        <p:spPr>
          <a:xfrm>
            <a:off x="9529627" y="4331634"/>
            <a:ext cx="2232211" cy="798423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49" y="4276165"/>
            <a:ext cx="2393872" cy="858602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009" y="1318774"/>
            <a:ext cx="1612417" cy="10800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8806" y="5257801"/>
            <a:ext cx="1292315" cy="941294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5295" y="1304365"/>
            <a:ext cx="1966886" cy="10800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grpSp>
        <p:nvGrpSpPr>
          <p:cNvPr id="6" name="Group 5"/>
          <p:cNvGrpSpPr/>
          <p:nvPr/>
        </p:nvGrpSpPr>
        <p:grpSpPr>
          <a:xfrm>
            <a:off x="9529627" y="5264516"/>
            <a:ext cx="2075185" cy="934578"/>
            <a:chOff x="9180003" y="5412434"/>
            <a:chExt cx="2426533" cy="1080000"/>
          </a:xfrm>
        </p:grpSpPr>
        <p:sp>
          <p:nvSpPr>
            <p:cNvPr id="4" name="Rectangle 3"/>
            <p:cNvSpPr/>
            <p:nvPr/>
          </p:nvSpPr>
          <p:spPr>
            <a:xfrm>
              <a:off x="9189758" y="5412434"/>
              <a:ext cx="2407023" cy="108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prstClr val="white"/>
                </a:solidFill>
              </a:endParaRPr>
            </a:p>
          </p:txBody>
        </p:sp>
        <p:pic>
          <p:nvPicPr>
            <p:cNvPr id="10" name="Picture 4" descr="C:\Documents and Settings\Administrator\Desktop\final Logo 16 Jan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0003" y="5412591"/>
              <a:ext cx="2426533" cy="1079687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163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4" grpId="0" animBg="1"/>
      <p:bldP spid="20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TextBox 2"/>
          <p:cNvSpPr txBox="1">
            <a:spLocks noChangeArrowheads="1"/>
          </p:cNvSpPr>
          <p:nvPr/>
        </p:nvSpPr>
        <p:spPr bwMode="auto">
          <a:xfrm>
            <a:off x="2414191" y="304800"/>
            <a:ext cx="7363619" cy="56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360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Creating </a:t>
            </a:r>
            <a:r>
              <a:rPr lang="en-US" altLang="en-US" sz="3600" dirty="0" smtClean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100 Innovation </a:t>
            </a:r>
            <a:r>
              <a:rPr lang="en-US" altLang="en-US" sz="3600" dirty="0">
                <a:solidFill>
                  <a:srgbClr val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Leaders</a:t>
            </a:r>
          </a:p>
        </p:txBody>
      </p:sp>
      <p:pic>
        <p:nvPicPr>
          <p:cNvPr id="4" name="Picture 4" descr="C:\Documents and Settings\Administrator\Desktop\final Logo 16 Ja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151" y="1681163"/>
            <a:ext cx="8016875" cy="356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04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477186" y="122942"/>
            <a:ext cx="5237629" cy="571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sz="3600" b="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Beyonders - D4 </a:t>
            </a:r>
            <a:r>
              <a:rPr lang="en-US" sz="3600" b="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Process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46"/>
          <a:stretch/>
        </p:blipFill>
        <p:spPr>
          <a:xfrm>
            <a:off x="1645023" y="1981200"/>
            <a:ext cx="8915400" cy="28059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0828" y="1193504"/>
            <a:ext cx="1510344" cy="49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71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5889811" y="764452"/>
            <a:ext cx="630218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eaLnBrk="0" fontAlgn="base" hangingPunct="0">
              <a:spcBef>
                <a:spcPct val="0"/>
              </a:spcBef>
              <a:spcAft>
                <a:spcPts val="3000"/>
              </a:spcAft>
              <a:buFont typeface="+mj-lt"/>
              <a:buAutoNum type="arabicPeriod"/>
            </a:pPr>
            <a:r>
              <a:rPr lang="en-US" altLang="en-US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Develop </a:t>
            </a:r>
            <a:r>
              <a:rPr lang="en-US" altLang="en-US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deep empathy for customers</a:t>
            </a:r>
            <a:endParaRPr lang="en-US" altLang="en-US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ts val="3000"/>
              </a:spcAft>
              <a:buFont typeface="+mj-lt"/>
              <a:buAutoNum type="arabicPeriod"/>
            </a:pPr>
            <a:r>
              <a:rPr lang="en-US" altLang="en-US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Look </a:t>
            </a:r>
            <a:r>
              <a:rPr lang="en-US" altLang="en-US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beyond your industry for ideas</a:t>
            </a:r>
            <a:endParaRPr lang="en-US" altLang="en-US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ts val="3000"/>
              </a:spcAft>
              <a:buFont typeface="+mj-lt"/>
              <a:buAutoNum type="arabicPeriod"/>
            </a:pPr>
            <a:r>
              <a:rPr lang="en-US" altLang="en-US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Think </a:t>
            </a:r>
            <a:r>
              <a:rPr lang="en-US" altLang="en-US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beyond product innovation</a:t>
            </a:r>
            <a:endParaRPr lang="en-US" altLang="en-US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ts val="3000"/>
              </a:spcAft>
              <a:buFont typeface="+mj-lt"/>
              <a:buAutoNum type="arabicPeriod"/>
            </a:pPr>
            <a:r>
              <a:rPr lang="en-US" altLang="en-US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Transform </a:t>
            </a:r>
            <a:r>
              <a:rPr lang="en-US" altLang="en-US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way the job gets done</a:t>
            </a:r>
            <a:endParaRPr lang="en-US" altLang="en-US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ts val="3000"/>
              </a:spcAft>
              <a:buFont typeface="+mj-lt"/>
              <a:buAutoNum type="arabicPeriod"/>
            </a:pPr>
            <a:r>
              <a:rPr lang="en-US" altLang="en-US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Imagine </a:t>
            </a:r>
            <a:r>
              <a:rPr lang="en-US" altLang="en-US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impossible</a:t>
            </a:r>
            <a:endParaRPr lang="en-US" altLang="en-US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ts val="3000"/>
              </a:spcAft>
              <a:buFont typeface="+mj-lt"/>
              <a:buAutoNum type="arabicPeriod"/>
            </a:pPr>
            <a:r>
              <a:rPr lang="en-US" altLang="en-US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Become </a:t>
            </a:r>
            <a:r>
              <a:rPr lang="en-US" altLang="en-US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contrarian</a:t>
            </a:r>
            <a:endParaRPr lang="en-US" altLang="en-US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ts val="3000"/>
              </a:spcAft>
              <a:buFont typeface="+mj-lt"/>
              <a:buAutoNum type="arabicPeriod"/>
            </a:pPr>
            <a:r>
              <a:rPr lang="en-US" altLang="en-US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Beware </a:t>
            </a:r>
            <a:r>
              <a:rPr lang="en-US" altLang="en-US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 idea killers</a:t>
            </a:r>
            <a:endParaRPr lang="en-US" altLang="en-US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7" t="35085" r="20491" b="35083"/>
          <a:stretch/>
        </p:blipFill>
        <p:spPr>
          <a:xfrm>
            <a:off x="228601" y="1983444"/>
            <a:ext cx="5338482" cy="19094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3475" y="6047892"/>
            <a:ext cx="1510344" cy="49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2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179" y="1805272"/>
            <a:ext cx="9882848" cy="354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3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 descr="Image result for rama bijapurka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8" r="14336"/>
          <a:stretch/>
        </p:blipFill>
        <p:spPr bwMode="auto">
          <a:xfrm>
            <a:off x="0" y="0"/>
            <a:ext cx="3122969" cy="3281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2" descr="Image result for sam pitrod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6"/>
          <a:stretch/>
        </p:blipFill>
        <p:spPr bwMode="auto">
          <a:xfrm>
            <a:off x="7632139" y="2877671"/>
            <a:ext cx="1525190" cy="2178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Image result for venki ramakrishn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754" y="3872753"/>
            <a:ext cx="2985246" cy="298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985" y="702685"/>
            <a:ext cx="2765381" cy="1852258"/>
          </a:xfrm>
          <a:prstGeom prst="rect">
            <a:avLst/>
          </a:prstGeom>
        </p:spPr>
      </p:pic>
      <p:pic>
        <p:nvPicPr>
          <p:cNvPr id="6" name="Picture 2" descr="Image result for kiran mazumdar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6"/>
          <a:stretch/>
        </p:blipFill>
        <p:spPr bwMode="auto">
          <a:xfrm>
            <a:off x="5432611" y="0"/>
            <a:ext cx="2537011" cy="2839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Image result for george whitesides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6"/>
          <a:stretch/>
        </p:blipFill>
        <p:spPr bwMode="auto">
          <a:xfrm>
            <a:off x="0" y="3334870"/>
            <a:ext cx="2604500" cy="352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mage result for nandan nilekani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570"/>
          <a:stretch/>
        </p:blipFill>
        <p:spPr bwMode="auto">
          <a:xfrm>
            <a:off x="7286993" y="5153866"/>
            <a:ext cx="1843560" cy="171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46894" y="2897841"/>
            <a:ext cx="2105025" cy="2171700"/>
          </a:xfrm>
          <a:prstGeom prst="rect">
            <a:avLst/>
          </a:prstGeom>
        </p:spPr>
      </p:pic>
      <p:pic>
        <p:nvPicPr>
          <p:cNvPr id="10" name="Picture 24" descr="Nobel laureate in ‘green chemistry’ awarded UCD Ulysses Medal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621" y="3335892"/>
            <a:ext cx="2715282" cy="271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6" descr="Image result for jean marie lehn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159" y="0"/>
            <a:ext cx="2184218" cy="326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2" r="20224"/>
          <a:stretch/>
        </p:blipFill>
        <p:spPr>
          <a:xfrm>
            <a:off x="8014448" y="0"/>
            <a:ext cx="1136803" cy="281043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702859" y="6118412"/>
            <a:ext cx="2675965" cy="7395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122" name="Picture 2" descr="Image result for Sunitha krishnan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506" y="5164224"/>
            <a:ext cx="1780428" cy="169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41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1867276" y="1350846"/>
            <a:ext cx="8534400" cy="6990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10000"/>
              </a:lnSpc>
              <a:defRPr/>
            </a:pPr>
            <a:r>
              <a:rPr lang="en-US" sz="36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Challenge conventional wisdom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867276" y="2358844"/>
            <a:ext cx="8534400" cy="7732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10000"/>
              </a:lnSpc>
              <a:defRPr/>
            </a:pPr>
            <a:r>
              <a:rPr lang="en-US" sz="36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Challenges are possibilities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867276" y="3441106"/>
            <a:ext cx="8534400" cy="6637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10000"/>
              </a:lnSpc>
              <a:defRPr/>
            </a:pPr>
            <a:r>
              <a:rPr lang="en-US" sz="36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Make resources a ‘non issue’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867276" y="4413877"/>
            <a:ext cx="8534400" cy="7559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10000"/>
              </a:lnSpc>
              <a:defRPr/>
            </a:pPr>
            <a:r>
              <a:rPr lang="en-US" sz="36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Make trust an instinct</a:t>
            </a:r>
          </a:p>
          <a:p>
            <a:pPr marL="514350" indent="-514350">
              <a:lnSpc>
                <a:spcPct val="110000"/>
              </a:lnSpc>
              <a:defRPr/>
            </a:pPr>
            <a:endParaRPr lang="en-US" sz="36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867276" y="5478758"/>
            <a:ext cx="8534400" cy="7264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10000"/>
              </a:lnSpc>
              <a:defRPr/>
            </a:pPr>
            <a:r>
              <a:rPr lang="en-US" sz="36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Chase reverse cash flow</a:t>
            </a:r>
          </a:p>
          <a:p>
            <a:pPr marL="514350" indent="-514350">
              <a:lnSpc>
                <a:spcPct val="110000"/>
              </a:lnSpc>
              <a:defRPr/>
            </a:pPr>
            <a:endParaRPr lang="en-US" sz="36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84412" y="271218"/>
            <a:ext cx="81213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36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Decoding Reliance’s Innovation DNA</a:t>
            </a:r>
            <a:endParaRPr lang="en-IN" sz="3600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56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309812" y="-813816"/>
            <a:ext cx="7967639" cy="7494020"/>
            <a:chOff x="2309812" y="-813816"/>
            <a:chExt cx="7967639" cy="7494020"/>
          </a:xfrm>
        </p:grpSpPr>
        <p:pic>
          <p:nvPicPr>
            <p:cNvPr id="379908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9812" y="-813816"/>
              <a:ext cx="7967639" cy="7494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27140" y="5212977"/>
              <a:ext cx="891988" cy="891988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/>
        </p:nvSpPr>
        <p:spPr>
          <a:xfrm>
            <a:off x="1302776" y="943571"/>
            <a:ext cx="48317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36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Innovation Led Growth</a:t>
            </a:r>
            <a:endParaRPr lang="en-IN" sz="36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67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2474</TotalTime>
  <Words>99</Words>
  <Application>Microsoft Office PowerPoint</Application>
  <PresentationFormat>Widescreen</PresentationFormat>
  <Paragraphs>24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Helvetica</vt:lpstr>
      <vt:lpstr>RelianceSans</vt:lpstr>
      <vt:lpstr>Segoe UI</vt:lpstr>
      <vt:lpstr>Times New Roman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Chitralekha Yadav</dc:creator>
  <cp:lastModifiedBy>Sushil Borde</cp:lastModifiedBy>
  <cp:revision>362</cp:revision>
  <dcterms:created xsi:type="dcterms:W3CDTF">2015-09-22T05:02:39Z</dcterms:created>
  <dcterms:modified xsi:type="dcterms:W3CDTF">2017-03-10T10:01:13Z</dcterms:modified>
</cp:coreProperties>
</file>