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7" r:id="rId2"/>
    <p:sldId id="300" r:id="rId3"/>
    <p:sldId id="322" r:id="rId4"/>
    <p:sldId id="325" r:id="rId5"/>
    <p:sldId id="323" r:id="rId6"/>
    <p:sldId id="320" r:id="rId7"/>
    <p:sldId id="324" r:id="rId8"/>
    <p:sldId id="321" r:id="rId9"/>
    <p:sldId id="327" r:id="rId10"/>
    <p:sldId id="328" r:id="rId11"/>
    <p:sldId id="32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8148"/>
    <p:restoredTop sz="78344" autoAdjust="0"/>
  </p:normalViewPr>
  <p:slideViewPr>
    <p:cSldViewPr snapToGrid="0" snapToObjects="1">
      <p:cViewPr varScale="1">
        <p:scale>
          <a:sx n="77" d="100"/>
          <a:sy n="77" d="100"/>
        </p:scale>
        <p:origin x="224" y="2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CABFE2-54AF-4AB1-816B-AB09D914BBE0}" type="datetimeFigureOut">
              <a:rPr lang="en-US" smtClean="0"/>
              <a:t>8/23/21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7CF796-A116-4FE8-AADB-D306D058E3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415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7CF796-A116-4FE8-AADB-D306D058E39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123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628CE-C4EB-E54C-9219-D3A895B3E103}" type="datetimeFigureOut">
              <a:rPr lang="en-US" smtClean="0"/>
              <a:t>8/23/21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EDB16-BE5E-4748-B279-CC89E16DB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71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628CE-C4EB-E54C-9219-D3A895B3E103}" type="datetimeFigureOut">
              <a:rPr lang="en-US" smtClean="0"/>
              <a:t>8/23/21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EDB16-BE5E-4748-B279-CC89E16DB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73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628CE-C4EB-E54C-9219-D3A895B3E103}" type="datetimeFigureOut">
              <a:rPr lang="en-US" smtClean="0"/>
              <a:t>8/23/21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EDB16-BE5E-4748-B279-CC89E16DB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727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628CE-C4EB-E54C-9219-D3A895B3E103}" type="datetimeFigureOut">
              <a:rPr lang="en-US" smtClean="0"/>
              <a:t>8/23/21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EDB16-BE5E-4748-B279-CC89E16DB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268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628CE-C4EB-E54C-9219-D3A895B3E103}" type="datetimeFigureOut">
              <a:rPr lang="en-US" smtClean="0"/>
              <a:t>8/23/21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EDB16-BE5E-4748-B279-CC89E16DB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8153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628CE-C4EB-E54C-9219-D3A895B3E103}" type="datetimeFigureOut">
              <a:rPr lang="en-US" smtClean="0"/>
              <a:t>8/23/21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EDB16-BE5E-4748-B279-CC89E16DB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917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628CE-C4EB-E54C-9219-D3A895B3E103}" type="datetimeFigureOut">
              <a:rPr lang="en-US" smtClean="0"/>
              <a:t>8/23/21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EDB16-BE5E-4748-B279-CC89E16DB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398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628CE-C4EB-E54C-9219-D3A895B3E103}" type="datetimeFigureOut">
              <a:rPr lang="en-US" smtClean="0"/>
              <a:t>8/23/21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EDB16-BE5E-4748-B279-CC89E16DB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14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628CE-C4EB-E54C-9219-D3A895B3E103}" type="datetimeFigureOut">
              <a:rPr lang="en-US" smtClean="0"/>
              <a:t>8/23/21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EDB16-BE5E-4748-B279-CC89E16DB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404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628CE-C4EB-E54C-9219-D3A895B3E103}" type="datetimeFigureOut">
              <a:rPr lang="en-US" smtClean="0"/>
              <a:t>8/23/21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EDB16-BE5E-4748-B279-CC89E16DB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291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D628CE-C4EB-E54C-9219-D3A895B3E103}" type="datetimeFigureOut">
              <a:rPr lang="en-US" smtClean="0"/>
              <a:t>8/23/21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EDB16-BE5E-4748-B279-CC89E16DB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783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D628CE-C4EB-E54C-9219-D3A895B3E103}" type="datetimeFigureOut">
              <a:rPr lang="en-US" smtClean="0"/>
              <a:t>8/23/21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2EDB16-BE5E-4748-B279-CC89E16DBE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824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novationleader.com/topics/special-features/design-as-a-competitive-advantage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hyperlink" Target="https://www.paconsulting.com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consulting.com/" TargetMode="External"/><Relationship Id="rId2" Type="http://schemas.openxmlformats.org/officeDocument/2006/relationships/hyperlink" Target="http://www.innovationleader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>
            <a:spLocks noGrp="1"/>
          </p:cNvSpPr>
          <p:nvPr>
            <p:ph type="ctrTitle"/>
          </p:nvPr>
        </p:nvSpPr>
        <p:spPr>
          <a:xfrm>
            <a:off x="470066" y="3996807"/>
            <a:ext cx="11904814" cy="2321719"/>
          </a:xfrm>
          <a:prstGeom prst="rect">
            <a:avLst/>
          </a:prstGeom>
        </p:spPr>
        <p:txBody>
          <a:bodyPr>
            <a:noAutofit/>
          </a:bodyPr>
          <a:lstStyle/>
          <a:p>
            <a:pPr lvl="1" algn="l" defTabSz="377890"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5000" dirty="0">
                <a:solidFill>
                  <a:schemeClr val="tx1"/>
                </a:solidFill>
              </a:rPr>
              <a:t>Design as a Competitive Advantage</a:t>
            </a:r>
            <a:br>
              <a:rPr lang="en-US" sz="5600" dirty="0">
                <a:solidFill>
                  <a:schemeClr val="tx1"/>
                </a:solidFill>
              </a:rPr>
            </a:br>
            <a:br>
              <a:rPr lang="en-US" sz="5600" dirty="0">
                <a:solidFill>
                  <a:schemeClr val="tx1"/>
                </a:solidFill>
              </a:rPr>
            </a:br>
            <a:br>
              <a:rPr lang="en-US" sz="5600" dirty="0">
                <a:solidFill>
                  <a:schemeClr val="tx1"/>
                </a:solidFill>
              </a:rPr>
            </a:br>
            <a:br>
              <a:rPr lang="en-US" sz="5600" dirty="0">
                <a:solidFill>
                  <a:schemeClr val="tx1"/>
                </a:solidFill>
              </a:rPr>
            </a:br>
            <a:br>
              <a:rPr lang="en-US" sz="5600" dirty="0">
                <a:solidFill>
                  <a:schemeClr val="tx1"/>
                </a:solidFill>
              </a:rPr>
            </a:br>
            <a:r>
              <a:rPr lang="en-US" sz="4200" dirty="0">
                <a:solidFill>
                  <a:srgbClr val="00B0F0"/>
                </a:solidFill>
              </a:rPr>
              <a:t>2021 Survey Results</a:t>
            </a:r>
            <a:br>
              <a:rPr lang="en-US" sz="4200" dirty="0">
                <a:solidFill>
                  <a:srgbClr val="00B0F0"/>
                </a:solidFill>
              </a:rPr>
            </a:br>
            <a:endParaRPr sz="4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7E7F09-B64C-6E48-88D8-E44E855D0B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5120" y="1997594"/>
            <a:ext cx="6019658" cy="24580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29A3000-A6C0-D347-B2BE-E239271C93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8713" y="5779052"/>
            <a:ext cx="3236844" cy="1078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878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120">
            <a:extLst>
              <a:ext uri="{FF2B5EF4-FFF2-40B4-BE49-F238E27FC236}">
                <a16:creationId xmlns:a16="http://schemas.microsoft.com/office/drawing/2014/main" id="{6C9981F7-2C23-4AA6-9819-AEEF1FF509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7557" y="236634"/>
            <a:ext cx="11904814" cy="2321719"/>
          </a:xfrm>
          <a:prstGeom prst="rect">
            <a:avLst/>
          </a:prstGeom>
        </p:spPr>
        <p:txBody>
          <a:bodyPr anchor="t">
            <a:noAutofit/>
          </a:bodyPr>
          <a:lstStyle/>
          <a:p>
            <a:pPr lvl="1" algn="l" defTabSz="377890"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4000" dirty="0">
                <a:solidFill>
                  <a:schemeClr val="tx1"/>
                </a:solidFill>
              </a:rPr>
              <a:t>Overview</a:t>
            </a:r>
            <a:endParaRPr sz="4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91B2ACE-B56D-4771-8E5C-F887E0066C1A}"/>
              </a:ext>
            </a:extLst>
          </p:cNvPr>
          <p:cNvSpPr txBox="1"/>
          <p:nvPr/>
        </p:nvSpPr>
        <p:spPr>
          <a:xfrm>
            <a:off x="565267" y="1098933"/>
            <a:ext cx="105822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venir Roman" panose="02000503020000020003" pitchFamily="2" charset="0"/>
              </a:rPr>
              <a:t>In a business landscape where design-led companies like Tesla, Airbnb, Nike, and Target can produce buzz, healthy profit margins, and intense customer devotion, why do so many companies still view design as a discrete department that plays a limited role — one that often isn’t very high on the C-suite’s priority list?</a:t>
            </a:r>
          </a:p>
          <a:p>
            <a:endParaRPr lang="en-US" dirty="0">
              <a:latin typeface="Avenir Roman" panose="02000503020000020003" pitchFamily="2" charset="0"/>
            </a:endParaRPr>
          </a:p>
          <a:p>
            <a:r>
              <a:rPr lang="en-US" dirty="0">
                <a:latin typeface="Avenir Roman" panose="02000503020000020003" pitchFamily="2" charset="0"/>
              </a:rPr>
              <a:t>We’ve been exploring that question — as well as the broader role that design can play in influencing overall corporate culture and process — as part of our 2021 research initiative, “</a:t>
            </a:r>
            <a:r>
              <a:rPr lang="en-US" dirty="0">
                <a:latin typeface="Avenir Roman" panose="02000503020000020003" pitchFamily="2" charset="0"/>
                <a:hlinkClick r:id="rId3"/>
              </a:rPr>
              <a:t>Design as a Competitive Advantage</a:t>
            </a:r>
            <a:r>
              <a:rPr lang="en-US" dirty="0">
                <a:latin typeface="Avenir Roman" panose="02000503020000020003" pitchFamily="2" charset="0"/>
              </a:rPr>
              <a:t>.” In July 2021, we conducted a short survey to gather data from corporate innovation, new product, strategy, and R&amp;D leaders. Our sponsor, </a:t>
            </a:r>
            <a:r>
              <a:rPr lang="en-US" dirty="0">
                <a:latin typeface="Avenir Roman" panose="02000503020000020003" pitchFamily="2" charset="0"/>
                <a:hlinkClick r:id="rId4"/>
              </a:rPr>
              <a:t>PA Consulting</a:t>
            </a:r>
            <a:r>
              <a:rPr lang="en-US" dirty="0">
                <a:latin typeface="Avenir Roman" panose="02000503020000020003" pitchFamily="2" charset="0"/>
              </a:rPr>
              <a:t>, provided input into the survey.</a:t>
            </a:r>
          </a:p>
          <a:p>
            <a:endParaRPr lang="en-US" dirty="0">
              <a:latin typeface="Avenir Roman" panose="02000503020000020003" pitchFamily="2" charset="0"/>
            </a:endParaRPr>
          </a:p>
          <a:p>
            <a:r>
              <a:rPr lang="en-US" dirty="0">
                <a:latin typeface="Avenir Roman" panose="02000503020000020003" pitchFamily="2" charset="0"/>
              </a:rPr>
              <a:t>We received 107 qualified responses; the top six industries represented were:</a:t>
            </a:r>
            <a:br>
              <a:rPr lang="en-US" dirty="0">
                <a:latin typeface="Avenir Roman" panose="02000503020000020003" pitchFamily="2" charset="0"/>
              </a:rPr>
            </a:br>
            <a:endParaRPr lang="en-US" dirty="0">
              <a:latin typeface="Avenir Roman" panose="02000503020000020003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Roman" panose="02000503020000020003" pitchFamily="2" charset="0"/>
              </a:rPr>
              <a:t>Consumer goods and products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Roman" panose="02000503020000020003" pitchFamily="2" charset="0"/>
              </a:rPr>
              <a:t>Financial services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Roman" panose="02000503020000020003" pitchFamily="2" charset="0"/>
              </a:rPr>
              <a:t>Healthcare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Roman" panose="02000503020000020003" pitchFamily="2" charset="0"/>
              </a:rPr>
              <a:t>Medical devices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Roman" panose="02000503020000020003" pitchFamily="2" charset="0"/>
              </a:rPr>
              <a:t>Higher education and technology (a tie)</a:t>
            </a:r>
          </a:p>
          <a:p>
            <a:endParaRPr lang="en-US" dirty="0">
              <a:latin typeface="Avenir Roman" panose="02000503020000020003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16B5B04-D427-0848-9636-270C20830E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8713" y="5779052"/>
            <a:ext cx="3236844" cy="1078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442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CD5EF97-270A-4E47-81D3-E1FC6A55B0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712"/>
          <a:stretch/>
        </p:blipFill>
        <p:spPr>
          <a:xfrm>
            <a:off x="110836" y="83128"/>
            <a:ext cx="11812597" cy="6774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3614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9178CBAE-13EB-1345-B635-6AE18BD036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937" b="13131"/>
          <a:stretch/>
        </p:blipFill>
        <p:spPr>
          <a:xfrm>
            <a:off x="-35958" y="116378"/>
            <a:ext cx="12227958" cy="6580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389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EA8898C-1459-2C43-9FFF-F8AF46AB6F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041" b="11919"/>
          <a:stretch/>
        </p:blipFill>
        <p:spPr>
          <a:xfrm>
            <a:off x="-16625" y="-116378"/>
            <a:ext cx="121199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808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E29C373-3B2B-3347-B271-ADB9252E84F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520" b="11575"/>
          <a:stretch/>
        </p:blipFill>
        <p:spPr>
          <a:xfrm>
            <a:off x="-1" y="249382"/>
            <a:ext cx="11983529" cy="6608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886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A68F2F-8B35-D84A-B291-C8B0747A5E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081" b="14343"/>
          <a:stretch/>
        </p:blipFill>
        <p:spPr>
          <a:xfrm>
            <a:off x="0" y="332511"/>
            <a:ext cx="12095422" cy="6317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9119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C7DE9D-40AD-2D4F-8509-0FA713BFF7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383" b="10272"/>
          <a:stretch/>
        </p:blipFill>
        <p:spPr>
          <a:xfrm>
            <a:off x="0" y="304800"/>
            <a:ext cx="11817909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583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78970" y="1433866"/>
            <a:ext cx="1042851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Avenir Roman" panose="02000503020000020003" pitchFamily="2" charset="0"/>
              </a:rPr>
              <a:t>What role do you see design playing in the strategy and culture of the most successful organizations (not including your own)?</a:t>
            </a:r>
          </a:p>
          <a:p>
            <a:endParaRPr lang="en-US" dirty="0">
              <a:latin typeface="Avenir Roman" panose="02000503020000020003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Roman" panose="02000503020000020003" pitchFamily="2" charset="0"/>
              </a:rPr>
              <a:t>“Top organizations are design-led… or at least have a executive-level design leader who can ensure there are design/customer-centric goals, metrics and initiatives included in the overall organization’s strategy and mission.” — Consumer Goods &amp; Products</a:t>
            </a:r>
            <a:br>
              <a:rPr lang="en-US" dirty="0">
                <a:latin typeface="Avenir Roman" panose="02000503020000020003" pitchFamily="2" charset="0"/>
              </a:rPr>
            </a:br>
            <a:endParaRPr lang="en-US" sz="2400" dirty="0">
              <a:latin typeface="Avenir Roman" panose="02000503020000020003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Roman" panose="02000503020000020003" pitchFamily="2" charset="0"/>
              </a:rPr>
              <a:t>“Design keeps the project focused on the customer and business opportunity; without design, I’ve seen teams get very distracted by ‘shiny pennies’ and every possible solution available, resulting in diluted products/processes/solutions.” — Healthcare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venir Roman" panose="02000503020000020003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Roman" panose="02000503020000020003" pitchFamily="2" charset="0"/>
              </a:rPr>
              <a:t>“Many people act in a very tactical manner, just executing tasks. Design can unlock deeper meaning and opportunities.” — Aerospace &amp; Defense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venir Roman" panose="02000503020000020003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Roman" panose="02000503020000020003" pitchFamily="2" charset="0"/>
              </a:rPr>
              <a:t>“It’s not just the cherry on the cake; it is the cake.” — Healthcare</a:t>
            </a:r>
          </a:p>
          <a:p>
            <a:endParaRPr lang="en-US" sz="2400" b="1" dirty="0">
              <a:latin typeface="Avenir Roman" panose="02000503020000020003" pitchFamily="2" charset="0"/>
              <a:ea typeface="Avenir Next" charset="0"/>
              <a:cs typeface="Avenir Next" charset="0"/>
            </a:endParaRPr>
          </a:p>
        </p:txBody>
      </p:sp>
      <p:sp>
        <p:nvSpPr>
          <p:cNvPr id="6" name="Shape 120">
            <a:extLst>
              <a:ext uri="{FF2B5EF4-FFF2-40B4-BE49-F238E27FC236}">
                <a16:creationId xmlns:a16="http://schemas.microsoft.com/office/drawing/2014/main" id="{1E3D2C86-1DC6-0340-B68E-579BA01AEF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8970" y="517934"/>
            <a:ext cx="11904814" cy="2321719"/>
          </a:xfrm>
          <a:prstGeom prst="rect">
            <a:avLst/>
          </a:prstGeom>
        </p:spPr>
        <p:txBody>
          <a:bodyPr anchor="t">
            <a:noAutofit/>
          </a:bodyPr>
          <a:lstStyle/>
          <a:p>
            <a:pPr lvl="1" algn="l" defTabSz="377890"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4000" dirty="0">
                <a:solidFill>
                  <a:schemeClr val="tx1"/>
                </a:solidFill>
              </a:rPr>
              <a:t>Qualitative Comments: Role of Design</a:t>
            </a:r>
            <a:endParaRPr sz="4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7A073E-49A8-2248-9AD2-180E654824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8713" y="5779052"/>
            <a:ext cx="3236844" cy="1078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9005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78970" y="1433866"/>
            <a:ext cx="10428516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Avenir Roman" panose="02000503020000020003" pitchFamily="2" charset="0"/>
              </a:rPr>
              <a:t>In your organization, are there changes made recently, or that you would like to see made, to make design more central to your strategy, culture, and approach? </a:t>
            </a:r>
            <a:br>
              <a:rPr lang="en-US" b="1" dirty="0">
                <a:latin typeface="Avenir Roman" panose="02000503020000020003" pitchFamily="2" charset="0"/>
              </a:rPr>
            </a:br>
            <a:endParaRPr lang="en-US" dirty="0">
              <a:latin typeface="Avenir Roman" panose="02000503020000020003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Roman" panose="02000503020000020003" pitchFamily="2" charset="0"/>
              </a:rPr>
              <a:t>“We are reorganizing to have design be a key driver/leader of innovation and growth</a:t>
            </a:r>
            <a:r>
              <a:rPr lang="en-US">
                <a:latin typeface="Avenir Roman" panose="02000503020000020003" pitchFamily="2" charset="0"/>
              </a:rPr>
              <a:t>.” — </a:t>
            </a:r>
            <a:r>
              <a:rPr lang="en-US" dirty="0">
                <a:latin typeface="Avenir Roman" panose="02000503020000020003" pitchFamily="2" charset="0"/>
              </a:rPr>
              <a:t>Consumer Goods &amp; Products</a:t>
            </a:r>
            <a:br>
              <a:rPr lang="en-US" dirty="0">
                <a:latin typeface="Avenir Roman" panose="02000503020000020003" pitchFamily="2" charset="0"/>
              </a:rPr>
            </a:br>
            <a:endParaRPr lang="en-US" dirty="0">
              <a:latin typeface="Avenir Roman" panose="02000503020000020003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Roman" panose="02000503020000020003" pitchFamily="2" charset="0"/>
              </a:rPr>
              <a:t>“We focus on continuous learning and staying curious.” — Engineering &amp; Construction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venir Roman" panose="02000503020000020003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Roman" panose="02000503020000020003" pitchFamily="2" charset="0"/>
              </a:rPr>
              <a:t>“Creating roles in our organization dedicated to design is a major first step. Also, consistent messaging from the C-suite as to the necessity of a design strategy.” — Professional Services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venir Roman" panose="02000503020000020003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Avenir Roman" panose="02000503020000020003" pitchFamily="2" charset="0"/>
              </a:rPr>
              <a:t>“I believe using the vocabulary of customer centricity and human centered design allows non-design affiliated stakeholders to develop an appreciation of design’s value once they observe and take part in the development process. They see that it’s continuous, not one and done.” — Financial Services</a:t>
            </a:r>
          </a:p>
          <a:p>
            <a:endParaRPr lang="en-US" sz="2400" b="1" dirty="0">
              <a:latin typeface="Avenir Roman" panose="02000503020000020003" pitchFamily="2" charset="0"/>
              <a:ea typeface="Avenir Next" charset="0"/>
              <a:cs typeface="Avenir Next" charset="0"/>
            </a:endParaRPr>
          </a:p>
        </p:txBody>
      </p:sp>
      <p:sp>
        <p:nvSpPr>
          <p:cNvPr id="6" name="Shape 120">
            <a:extLst>
              <a:ext uri="{FF2B5EF4-FFF2-40B4-BE49-F238E27FC236}">
                <a16:creationId xmlns:a16="http://schemas.microsoft.com/office/drawing/2014/main" id="{1E3D2C86-1DC6-0340-B68E-579BA01AEF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8970" y="517934"/>
            <a:ext cx="11904814" cy="2321719"/>
          </a:xfrm>
          <a:prstGeom prst="rect">
            <a:avLst/>
          </a:prstGeom>
        </p:spPr>
        <p:txBody>
          <a:bodyPr anchor="t">
            <a:noAutofit/>
          </a:bodyPr>
          <a:lstStyle/>
          <a:p>
            <a:pPr lvl="1" algn="l" defTabSz="377890"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4000" dirty="0">
                <a:solidFill>
                  <a:schemeClr val="tx1"/>
                </a:solidFill>
              </a:rPr>
              <a:t>Qualitative Comments: Making It Central</a:t>
            </a:r>
            <a:endParaRPr sz="4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9C04AAA-B85E-894E-95D4-94EE3A22FB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8713" y="5779052"/>
            <a:ext cx="3236844" cy="1078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674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78970" y="1482851"/>
            <a:ext cx="112449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Avenir Next" charset="0"/>
                <a:ea typeface="Avenir Next" charset="0"/>
                <a:cs typeface="Avenir Next" charset="0"/>
              </a:rPr>
              <a:t>Please credit Innovation Leader (</a:t>
            </a:r>
            <a:r>
              <a:rPr lang="en-US" sz="2400" dirty="0">
                <a:latin typeface="Avenir Next" charset="0"/>
                <a:ea typeface="Avenir Next" charset="0"/>
                <a:cs typeface="Avenir Next" charset="0"/>
                <a:hlinkClick r:id="rId2"/>
              </a:rPr>
              <a:t>www.innovationleader.com</a:t>
            </a:r>
            <a:r>
              <a:rPr lang="en-US" sz="2400" dirty="0">
                <a:latin typeface="Avenir Next" charset="0"/>
                <a:ea typeface="Avenir Next" charset="0"/>
                <a:cs typeface="Avenir Next" charset="0"/>
              </a:rPr>
              <a:t>) &amp; PA Consulting (</a:t>
            </a:r>
            <a:r>
              <a:rPr lang="en-US" sz="2400" dirty="0">
                <a:latin typeface="Avenir Next" charset="0"/>
                <a:ea typeface="Avenir Next" charset="0"/>
                <a:cs typeface="Avenir Next" charset="0"/>
                <a:hlinkClick r:id="rId3"/>
              </a:rPr>
              <a:t>www.paconsulting.com</a:t>
            </a:r>
            <a:r>
              <a:rPr lang="en-US" sz="2400" dirty="0">
                <a:latin typeface="Avenir Next" charset="0"/>
                <a:ea typeface="Avenir Next" charset="0"/>
                <a:cs typeface="Avenir Next" charset="0"/>
              </a:rPr>
              <a:t>). </a:t>
            </a:r>
          </a:p>
          <a:p>
            <a:endParaRPr lang="en-US" sz="2400" dirty="0">
              <a:latin typeface="Avenir Next" charset="0"/>
              <a:ea typeface="Avenir Next" charset="0"/>
              <a:cs typeface="Avenir Next" charset="0"/>
            </a:endParaRPr>
          </a:p>
          <a:p>
            <a:r>
              <a:rPr lang="en-US" sz="2400" dirty="0">
                <a:latin typeface="Avenir Next" charset="0"/>
                <a:ea typeface="Avenir Next" charset="0"/>
                <a:cs typeface="Avenir Next" charset="0"/>
              </a:rPr>
              <a:t>Thank you!</a:t>
            </a:r>
          </a:p>
        </p:txBody>
      </p:sp>
      <p:sp>
        <p:nvSpPr>
          <p:cNvPr id="6" name="Shape 120">
            <a:extLst>
              <a:ext uri="{FF2B5EF4-FFF2-40B4-BE49-F238E27FC236}">
                <a16:creationId xmlns:a16="http://schemas.microsoft.com/office/drawing/2014/main" id="{1E3D2C86-1DC6-0340-B68E-579BA01AEF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8970" y="517934"/>
            <a:ext cx="11904814" cy="2321719"/>
          </a:xfrm>
          <a:prstGeom prst="rect">
            <a:avLst/>
          </a:prstGeom>
        </p:spPr>
        <p:txBody>
          <a:bodyPr anchor="t">
            <a:noAutofit/>
          </a:bodyPr>
          <a:lstStyle/>
          <a:p>
            <a:pPr lvl="1" algn="l" defTabSz="377890">
              <a:defRPr sz="9200" b="1">
                <a:latin typeface="Avenir Next"/>
                <a:ea typeface="Avenir Next"/>
                <a:cs typeface="Avenir Next"/>
                <a:sym typeface="Avenir Next"/>
              </a:defRPr>
            </a:pPr>
            <a:r>
              <a:rPr lang="en-US" sz="4000" dirty="0">
                <a:solidFill>
                  <a:schemeClr val="tx1"/>
                </a:solidFill>
              </a:rPr>
              <a:t>If you use this data in other places…</a:t>
            </a:r>
            <a:endParaRPr sz="4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83434A-A454-F34C-BCC7-B7AEA63CC9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8713" y="5779052"/>
            <a:ext cx="3236844" cy="1078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4278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5898</TotalTime>
  <Words>542</Words>
  <Application>Microsoft Macintosh PowerPoint</Application>
  <PresentationFormat>Widescreen</PresentationFormat>
  <Paragraphs>34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Avenir Next</vt:lpstr>
      <vt:lpstr>Avenir Roman</vt:lpstr>
      <vt:lpstr>Calibri</vt:lpstr>
      <vt:lpstr>Calibri Light</vt:lpstr>
      <vt:lpstr>Office Theme</vt:lpstr>
      <vt:lpstr>Design as a Competitive Advantage     2021 Survey Results </vt:lpstr>
      <vt:lpstr>Overview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Qualitative Comments: Role of Design</vt:lpstr>
      <vt:lpstr>Qualitative Comments: Making It Central</vt:lpstr>
      <vt:lpstr>If you use this data in other places…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innovation agenda for 2017</dc:title>
  <dc:creator>Scott Kirsner</dc:creator>
  <cp:lastModifiedBy>Microsoft Office User</cp:lastModifiedBy>
  <cp:revision>74</cp:revision>
  <cp:lastPrinted>2021-05-13T14:51:54Z</cp:lastPrinted>
  <dcterms:created xsi:type="dcterms:W3CDTF">2017-02-10T01:28:34Z</dcterms:created>
  <dcterms:modified xsi:type="dcterms:W3CDTF">2021-08-23T21:13:58Z</dcterms:modified>
</cp:coreProperties>
</file>