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heme/theme3.xml" ContentType="application/vnd.openxmlformats-officedocument.theme+xml"/>
  <Override PartName="/ppt/tags/tag11.xml" ContentType="application/vnd.openxmlformats-officedocument.presentationml.tags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903" r:id="rId11"/>
    <p:sldMasterId id="2147483904" r:id="rId12"/>
  </p:sldMasterIdLst>
  <p:notesMasterIdLst>
    <p:notesMasterId r:id="rId14"/>
  </p:notesMasterIdLst>
  <p:handoutMasterIdLst>
    <p:handoutMasterId r:id="rId15"/>
  </p:handoutMasterIdLst>
  <p:sldIdLst>
    <p:sldId id="261" r:id="rId13"/>
  </p:sldIdLst>
  <p:sldSz cx="9144000" cy="6858000" type="screen4x3"/>
  <p:notesSz cx="6858000" cy="9144000"/>
  <p:custDataLst>
    <p:custData r:id="rId9"/>
    <p:custData r:id="rId1"/>
    <p:custData r:id="rId5"/>
    <p:custData r:id="rId3"/>
    <p:custData r:id="rId6"/>
    <p:custData r:id="rId10"/>
    <p:custData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20">
          <p15:clr>
            <a:srgbClr val="A4A3A4"/>
          </p15:clr>
        </p15:guide>
        <p15:guide id="2" orient="horz" pos="3974">
          <p15:clr>
            <a:srgbClr val="A4A3A4"/>
          </p15:clr>
        </p15:guide>
        <p15:guide id="3" pos="286">
          <p15:clr>
            <a:srgbClr val="A4A3A4"/>
          </p15:clr>
        </p15:guide>
        <p15:guide id="4" pos="5472">
          <p15:clr>
            <a:srgbClr val="A4A3A4"/>
          </p15:clr>
        </p15:guide>
        <p15:guide id="5" orient="horz" pos="3968">
          <p15:clr>
            <a:srgbClr val="A4A3A4"/>
          </p15:clr>
        </p15:guide>
        <p15:guide id="6" orient="horz">
          <p15:clr>
            <a:srgbClr val="A4A3A4"/>
          </p15:clr>
        </p15:guide>
        <p15:guide id="7" orient="horz" pos="422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rown, Christopher L" initials="CLB" lastIdx="4" clrIdx="0"/>
  <p:cmAuthor id="1" name="Proshan, Naomi" initials="PN" lastIdx="15" clrIdx="1">
    <p:extLst>
      <p:ext uri="{19B8F6BF-5375-455C-9EA6-DF929625EA0E}">
        <p15:presenceInfo xmlns:p15="http://schemas.microsoft.com/office/powerpoint/2012/main" userId="S-1-5-21-2427478449-4063828735-1968950468-322331" providerId="AD"/>
      </p:ext>
    </p:extLst>
  </p:cmAuthor>
  <p:cmAuthor id="2" name="Buckley, John" initials="BJ" lastIdx="7" clrIdx="2">
    <p:extLst>
      <p:ext uri="{19B8F6BF-5375-455C-9EA6-DF929625EA0E}">
        <p15:presenceInfo xmlns:p15="http://schemas.microsoft.com/office/powerpoint/2012/main" userId="S-1-5-21-2427478449-4063828735-1968950468-6243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0202"/>
    <a:srgbClr val="05B050"/>
    <a:srgbClr val="D95235"/>
    <a:srgbClr val="D9D9D8"/>
    <a:srgbClr val="D8D9D8"/>
    <a:srgbClr val="78BE21"/>
    <a:srgbClr val="F8BE32"/>
    <a:srgbClr val="505759"/>
    <a:srgbClr val="E6E9E7"/>
    <a:srgbClr val="3DA9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D7B26C5-4107-4FEC-AEDC-1716B250A1EF}">
  <a:tblStyle styleId="{6EE8FC66-ACAE-452D-929F-855108370F52}" styleName="TIAA Table 1">
    <a:wholeTbl>
      <a:tcTxStyle>
        <a:fontRef idx="minor"/>
        <a:srgbClr val="000000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38100">
              <a:solidFill>
                <a:srgbClr val="FFFFFF"/>
              </a:solidFill>
            </a:ln>
          </a:insideH>
          <a:insideV>
            <a:ln w="38100">
              <a:solidFill>
                <a:srgbClr val="FFFFFF"/>
              </a:solidFill>
            </a:ln>
          </a:insideV>
        </a:tcBdr>
        <a:fill>
          <a:solidFill>
            <a:srgbClr val="E8F4FB"/>
          </a:solidFill>
        </a:fill>
      </a:tcStyle>
    </a:wholeTbl>
    <a:band1H>
      <a:tcStyle>
        <a:tcBdr/>
        <a:fill>
          <a:solidFill>
            <a:srgbClr val="E8F4FB"/>
          </a:solidFill>
        </a:fill>
      </a:tcStyle>
    </a:band1H>
    <a:band2H>
      <a:tcStyle>
        <a:tcBdr/>
        <a:fill>
          <a:solidFill>
            <a:srgbClr val="FFFFFF"/>
          </a:solidFill>
        </a:fill>
      </a:tcStyle>
    </a:band2H>
    <a:band1V>
      <a:tcStyle>
        <a:tcBdr/>
        <a:fill>
          <a:solidFill>
            <a:srgbClr val="E8F4FB"/>
          </a:solidFill>
        </a:fill>
      </a:tcStyle>
    </a:band1V>
    <a:band2V>
      <a:tcStyle>
        <a:tcBdr/>
        <a:fill>
          <a:solidFill>
            <a:srgbClr val="FFFFFF"/>
          </a:solidFill>
        </a:fill>
      </a:tcStyle>
    </a:band2V>
    <a:lastCol>
      <a:tcTxStyle>
        <a:fontRef idx="minor"/>
        <a:srgbClr val="FFFFFF"/>
      </a:tcTxStyle>
      <a:tcStyle>
        <a:tcBdr/>
        <a:fill>
          <a:solidFill>
            <a:srgbClr val="62B5E5"/>
          </a:solidFill>
        </a:fill>
      </a:tcStyle>
    </a:lastCol>
    <a:firstCol>
      <a:tcTxStyle>
        <a:fontRef idx="minor"/>
        <a:srgbClr val="FFFFFF"/>
      </a:tcTxStyle>
      <a:tcStyle>
        <a:tcBdr/>
        <a:fill>
          <a:solidFill>
            <a:srgbClr val="62B5E5"/>
          </a:solidFill>
        </a:fill>
      </a:tcStyle>
    </a:firstCol>
    <a:lastRow>
      <a:tcTxStyle b="on">
        <a:fontRef idx="minor"/>
        <a:srgbClr val="FFFFFF"/>
      </a:tcTxStyle>
      <a:tcStyle>
        <a:tcBdr>
          <a:top>
            <a:ln w="38100">
              <a:solidFill>
                <a:srgbClr val="FFFFFF"/>
              </a:solidFill>
            </a:ln>
          </a:top>
          <a:bottom>
            <a:ln>
              <a:noFill/>
            </a:ln>
          </a:bottom>
        </a:tcBdr>
        <a:fill>
          <a:solidFill>
            <a:srgbClr val="53565A"/>
          </a:solidFill>
        </a:fill>
      </a:tcStyle>
    </a:lastRow>
    <a:firstRow>
      <a:tcTxStyle b="on">
        <a:fontRef idx="minor"/>
        <a:srgbClr val="FFFFFF"/>
      </a:tcTxStyle>
      <a:tcStyle>
        <a:tcBdr>
          <a:top>
            <a:ln>
              <a:noFill/>
            </a:ln>
          </a:top>
          <a:bottom>
            <a:ln w="38100">
              <a:solidFill>
                <a:srgbClr val="FFFFFF"/>
              </a:solidFill>
            </a:ln>
          </a:bottom>
        </a:tcBdr>
        <a:fill>
          <a:solidFill>
            <a:srgbClr val="004B87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002" autoAdjust="0"/>
    <p:restoredTop sz="88732" autoAdjust="0"/>
  </p:normalViewPr>
  <p:slideViewPr>
    <p:cSldViewPr snapToGrid="0">
      <p:cViewPr varScale="1">
        <p:scale>
          <a:sx n="69" d="100"/>
          <a:sy n="69" d="100"/>
        </p:scale>
        <p:origin x="244" y="44"/>
      </p:cViewPr>
      <p:guideLst>
        <p:guide orient="horz" pos="920"/>
        <p:guide orient="horz" pos="3974"/>
        <p:guide pos="286"/>
        <p:guide pos="5472"/>
        <p:guide orient="horz" pos="3968"/>
        <p:guide orient="horz"/>
        <p:guide orient="horz" pos="422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4328" y="20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8.xml"/><Relationship Id="rId13" Type="http://schemas.openxmlformats.org/officeDocument/2006/relationships/slide" Target="slides/slide1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customXml" Target="../customXml/item7.xml"/><Relationship Id="rId12" Type="http://schemas.openxmlformats.org/officeDocument/2006/relationships/slideMaster" Target="slideMasters/slideMaster2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slideMaster" Target="slideMasters/slideMaster1.xml"/><Relationship Id="rId5" Type="http://schemas.openxmlformats.org/officeDocument/2006/relationships/customXml" Target="../customXml/item5.xml"/><Relationship Id="rId15" Type="http://schemas.openxmlformats.org/officeDocument/2006/relationships/handoutMaster" Target="handoutMasters/handoutMaster1.xml"/><Relationship Id="rId10" Type="http://schemas.openxmlformats.org/officeDocument/2006/relationships/customXml" Target="../customXml/item10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Arial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348240-7AE3-9949-A171-A6D0AEBCEE97}" type="datetimeFigureOut">
              <a:rPr lang="en-US" smtClean="0">
                <a:latin typeface="Arial"/>
              </a:rPr>
              <a:t>6/1/2022</a:t>
            </a:fld>
            <a:endParaRPr lang="en-US" dirty="0"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B87596-C1DE-6F4A-80E1-FC7FCCB3DA0C}" type="slidenum">
              <a:rPr lang="en-US" smtClean="0">
                <a:latin typeface="Arial"/>
              </a:rPr>
              <a:t>‹#›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76259236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tags" Target="../tags/tag11.xml"/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/>
              </a:defRPr>
            </a:lvl1pPr>
          </a:lstStyle>
          <a:p>
            <a:fld id="{D3BB0C12-8218-254D-A1FB-AC097F013DDF}" type="datetimeFigureOut">
              <a:rPr lang="en-US" smtClean="0"/>
              <a:pPr/>
              <a:t>6/1/2022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  <p:custDataLst>
              <p:tags r:id="rId2"/>
            </p:custDataLst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/>
              </a:defRPr>
            </a:lvl1pPr>
          </a:lstStyle>
          <a:p>
            <a:fld id="{EACC8096-350A-8549-8326-7DB8C88DCE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991551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8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34D9E-C253-CE4D-BDF7-268A3DAA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945" y="433782"/>
            <a:ext cx="32004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7F3CC25E-A35C-2549-BC35-FCEB08EF1E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1402106"/>
            <a:ext cx="3200400" cy="1170432"/>
          </a:xfrm>
        </p:spPr>
        <p:txBody>
          <a:bodyPr lIns="0" tIns="0" rIns="0" bIns="0"/>
          <a:lstStyle/>
          <a:p>
            <a:pPr lvl="1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First level</a:t>
            </a:r>
          </a:p>
          <a:p>
            <a:pPr lvl="3"/>
            <a:r>
              <a:rPr lang="en-US" dirty="0"/>
              <a:t>Second level</a:t>
            </a:r>
          </a:p>
          <a:p>
            <a:pPr lvl="4"/>
            <a:r>
              <a:rPr lang="en-US" dirty="0"/>
              <a:t>Third level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64B6E992-0E6F-B242-9579-1CF55C8F48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023359" y="800178"/>
            <a:ext cx="4663440" cy="1165575"/>
          </a:xfrm>
        </p:spPr>
        <p:txBody>
          <a:bodyPr lIns="0" tIns="0" rIns="0" bIns="0"/>
          <a:lstStyle>
            <a:lvl1pPr>
              <a:lnSpc>
                <a:spcPts val="1600"/>
              </a:lnSpc>
              <a:defRPr/>
            </a:lvl1pPr>
          </a:lstStyle>
          <a:p>
            <a:pPr lvl="1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First level</a:t>
            </a:r>
          </a:p>
          <a:p>
            <a:pPr lvl="3"/>
            <a:r>
              <a:rPr lang="en-US" dirty="0"/>
              <a:t>Second level</a:t>
            </a:r>
          </a:p>
          <a:p>
            <a:pPr lvl="4"/>
            <a:r>
              <a:rPr lang="en-US" dirty="0"/>
              <a:t>Third level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B12293BE-2EC3-104E-8B00-51C8751B318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23359" y="433782"/>
            <a:ext cx="4663440" cy="213969"/>
          </a:xfrm>
        </p:spPr>
        <p:txBody>
          <a:bodyPr lIns="0" tIns="0" rIns="0" bIns="0"/>
          <a:lstStyle>
            <a:lvl1pPr marL="0" indent="0">
              <a:lnSpc>
                <a:spcPts val="1800"/>
              </a:lnSpc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6"/>
            <p:custDataLst>
              <p:tags r:id="rId1"/>
            </p:custDataLst>
          </p:nvPr>
        </p:nvSpPr>
        <p:spPr>
          <a:xfrm>
            <a:off x="355600" y="6604000"/>
            <a:ext cx="3124200" cy="123111"/>
          </a:xfrm>
        </p:spPr>
        <p:txBody>
          <a:bodyPr wrap="square" lIns="0" tIns="0" rIns="0" bIns="0" anchor="b">
            <a:spAutoFit/>
          </a:bodyPr>
          <a:lstStyle>
            <a:lvl1pPr algn="l">
              <a:defRPr sz="80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INTERNAL USE ONLY (I)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39785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9D5E1DB-964F-DB4D-81A8-DFAA9727B55E}"/>
              </a:ext>
            </a:extLst>
          </p:cNvPr>
          <p:cNvSpPr/>
          <p:nvPr userDrawn="1"/>
        </p:nvSpPr>
        <p:spPr>
          <a:xfrm>
            <a:off x="4023360" y="0"/>
            <a:ext cx="5120640" cy="63550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134D9E-C253-CE4D-BDF7-268A3DAA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945" y="633302"/>
            <a:ext cx="32004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7F3CC25E-A35C-2549-BC35-FCEB08EF1E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1402106"/>
            <a:ext cx="2971800" cy="1170432"/>
          </a:xfrm>
        </p:spPr>
        <p:txBody>
          <a:bodyPr lIns="0" tIns="0" rIns="0" bIns="0"/>
          <a:lstStyle/>
          <a:p>
            <a:pPr lvl="1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First level</a:t>
            </a:r>
          </a:p>
          <a:p>
            <a:pPr lvl="3"/>
            <a:r>
              <a:rPr lang="en-US" dirty="0"/>
              <a:t>Second level</a:t>
            </a:r>
          </a:p>
          <a:p>
            <a:pPr lvl="4"/>
            <a:r>
              <a:rPr lang="en-US" dirty="0"/>
              <a:t>Third level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2FE5843-3DC2-8245-84AB-29F18B4A2EE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0" y="365760"/>
            <a:ext cx="2971800" cy="161583"/>
          </a:xfrm>
        </p:spPr>
        <p:txBody>
          <a:bodyPr>
            <a:spAutoFit/>
          </a:bodyPr>
          <a:lstStyle>
            <a:lvl1pPr marL="0" indent="0">
              <a:buNone/>
              <a:defRPr sz="1050" b="1">
                <a:solidFill>
                  <a:schemeClr val="tx1"/>
                </a:solidFill>
              </a:defRPr>
            </a:lvl1pPr>
            <a:lvl2pPr marL="457200" indent="0">
              <a:buNone/>
              <a:defRPr sz="1050" b="1">
                <a:solidFill>
                  <a:schemeClr val="bg1">
                    <a:lumMod val="65000"/>
                  </a:schemeClr>
                </a:solidFill>
              </a:defRPr>
            </a:lvl2pPr>
            <a:lvl3pPr marL="914400" indent="0">
              <a:buNone/>
              <a:defRPr sz="1050" b="1">
                <a:solidFill>
                  <a:schemeClr val="bg1">
                    <a:lumMod val="65000"/>
                  </a:schemeClr>
                </a:solidFill>
              </a:defRPr>
            </a:lvl3pPr>
            <a:lvl4pPr marL="1371600" indent="0">
              <a:buNone/>
              <a:defRPr sz="1050" b="1">
                <a:solidFill>
                  <a:schemeClr val="bg1">
                    <a:lumMod val="65000"/>
                  </a:schemeClr>
                </a:solidFill>
              </a:defRPr>
            </a:lvl4pPr>
            <a:lvl5pPr marL="1828800" indent="0">
              <a:buNone/>
              <a:defRPr sz="1050" b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4"/>
            <p:custDataLst>
              <p:tags r:id="rId1"/>
            </p:custDataLst>
          </p:nvPr>
        </p:nvSpPr>
        <p:spPr>
          <a:xfrm>
            <a:off x="355600" y="6604000"/>
            <a:ext cx="3124200" cy="123111"/>
          </a:xfrm>
        </p:spPr>
        <p:txBody>
          <a:bodyPr wrap="square" lIns="0" tIns="0" rIns="0" bIns="0" anchor="b">
            <a:spAutoFit/>
          </a:bodyPr>
          <a:lstStyle>
            <a:lvl1pPr algn="l">
              <a:defRPr sz="80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INTERNAL USE ONLY (I)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48482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6/1/2022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791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833B3-219F-C443-9BC0-9058D9C29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39FCF27-3634-4A4F-AA0F-DF54A9F1AA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1402106"/>
            <a:ext cx="8229600" cy="1170432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4"/>
            <p:custDataLst>
              <p:tags r:id="rId1"/>
            </p:custDataLst>
          </p:nvPr>
        </p:nvSpPr>
        <p:spPr>
          <a:xfrm>
            <a:off x="355600" y="6604000"/>
            <a:ext cx="3124200" cy="123111"/>
          </a:xfrm>
        </p:spPr>
        <p:txBody>
          <a:bodyPr wrap="square" lIns="0" tIns="0" rIns="0" bIns="0" anchor="b">
            <a:spAutoFit/>
          </a:bodyPr>
          <a:lstStyle>
            <a:lvl1pPr algn="l">
              <a:defRPr sz="80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INTERNAL USE ONLY (I)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098438"/>
      </p:ext>
    </p:extLst>
  </p:cSld>
  <p:clrMapOvr>
    <a:masterClrMapping/>
  </p:clrMapOvr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833B3-219F-C443-9BC0-9058D9C29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  <p:custDataLst>
              <p:tags r:id="rId1"/>
            </p:custDataLst>
          </p:nvPr>
        </p:nvSpPr>
        <p:spPr>
          <a:xfrm>
            <a:off x="355600" y="6604000"/>
            <a:ext cx="3124200" cy="123111"/>
          </a:xfrm>
        </p:spPr>
        <p:txBody>
          <a:bodyPr wrap="square" lIns="0" tIns="0" rIns="0" bIns="0" anchor="b">
            <a:spAutoFit/>
          </a:bodyPr>
          <a:lstStyle>
            <a:lvl1pPr algn="l">
              <a:defRPr sz="80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INTERNAL USE ONLY (I)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2292"/>
      </p:ext>
    </p:extLst>
  </p:cSld>
  <p:clrMapOvr>
    <a:masterClrMapping/>
  </p:clrMapOvr>
  <p:hf sldNum="0"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833B3-219F-C443-9BC0-9058D9C29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124"/>
            <a:ext cx="3200400" cy="91702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39FCF27-3634-4A4F-AA0F-DF54A9F1AA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1402106"/>
            <a:ext cx="3200400" cy="1170432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8FC2BA1D-17E3-0646-8357-9E87A9572D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023360" y="731520"/>
            <a:ext cx="4663440" cy="1165575"/>
          </a:xfrm>
        </p:spPr>
        <p:txBody>
          <a:bodyPr lIns="0" tIns="0" rIns="0" bIns="0"/>
          <a:lstStyle>
            <a:lvl1pPr>
              <a:lnSpc>
                <a:spcPts val="1600"/>
              </a:lnSpc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F990E741-478F-F040-8EEB-0A971B82F8E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23360" y="365124"/>
            <a:ext cx="4663440" cy="213969"/>
          </a:xfrm>
        </p:spPr>
        <p:txBody>
          <a:bodyPr lIns="0" tIns="0" rIns="0" bIns="0"/>
          <a:lstStyle>
            <a:lvl1pPr marL="0" indent="0">
              <a:lnSpc>
                <a:spcPts val="1800"/>
              </a:lnSpc>
              <a:buNone/>
              <a:defRPr sz="1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6"/>
            <p:custDataLst>
              <p:tags r:id="rId1"/>
            </p:custDataLst>
          </p:nvPr>
        </p:nvSpPr>
        <p:spPr>
          <a:xfrm>
            <a:off x="355600" y="6604000"/>
            <a:ext cx="3124200" cy="123111"/>
          </a:xfrm>
        </p:spPr>
        <p:txBody>
          <a:bodyPr wrap="square" lIns="0" tIns="0" rIns="0" bIns="0" anchor="b">
            <a:spAutoFit/>
          </a:bodyPr>
          <a:lstStyle>
            <a:lvl1pPr algn="l">
              <a:defRPr sz="80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INTERNAL USE ONLY (I)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023630"/>
      </p:ext>
    </p:extLst>
  </p:cSld>
  <p:clrMapOvr>
    <a:masterClrMapping/>
  </p:clrMapOvr>
  <p:hf sldNum="0"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49110F6-75EB-6143-A42F-7624231943B3}"/>
              </a:ext>
            </a:extLst>
          </p:cNvPr>
          <p:cNvSpPr/>
          <p:nvPr userDrawn="1"/>
        </p:nvSpPr>
        <p:spPr>
          <a:xfrm>
            <a:off x="4343400" y="0"/>
            <a:ext cx="48006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18E4666-FD26-3C4C-8D14-F35A8BA05B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86300" y="1828800"/>
            <a:ext cx="4114800" cy="1291764"/>
          </a:xfrm>
        </p:spPr>
        <p:txBody>
          <a:bodyPr lIns="0" tIns="0" rIns="0" bIns="0"/>
          <a:lstStyle>
            <a:lvl1pPr>
              <a:lnSpc>
                <a:spcPts val="1800"/>
              </a:lnSpc>
              <a:defRPr sz="1400">
                <a:solidFill>
                  <a:schemeClr val="bg1"/>
                </a:solidFill>
              </a:defRPr>
            </a:lvl1pPr>
            <a:lvl2pPr>
              <a:lnSpc>
                <a:spcPts val="1600"/>
              </a:lnSpc>
              <a:defRPr sz="1200">
                <a:solidFill>
                  <a:schemeClr val="bg1"/>
                </a:solidFill>
              </a:defRPr>
            </a:lvl2pPr>
            <a:lvl3pPr>
              <a:lnSpc>
                <a:spcPts val="1600"/>
              </a:lnSpc>
              <a:defRPr sz="1200">
                <a:solidFill>
                  <a:schemeClr val="bg1"/>
                </a:solidFill>
              </a:defRPr>
            </a:lvl3pPr>
            <a:lvl4pPr>
              <a:lnSpc>
                <a:spcPts val="16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ts val="1600"/>
              </a:lnSpc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4B1B6E26-E8BD-1940-AEBD-B495A367D94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43434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0666B5-F5E8-EC46-ABC2-BC94F4445F15}"/>
              </a:ext>
            </a:extLst>
          </p:cNvPr>
          <p:cNvSpPr txBox="1"/>
          <p:nvPr userDrawn="1"/>
        </p:nvSpPr>
        <p:spPr>
          <a:xfrm>
            <a:off x="464058" y="6400800"/>
            <a:ext cx="1188720" cy="411480"/>
          </a:xfrm>
          <a:prstGeom prst="rect">
            <a:avLst/>
          </a:prstGeom>
          <a:noFill/>
        </p:spPr>
        <p:txBody>
          <a:bodyPr wrap="square" lIns="0" rIns="0" rtlCol="0" anchor="ctr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bg1">
                    <a:lumMod val="65000"/>
                  </a:schemeClr>
                </a:solidFill>
              </a:rPr>
              <a:t>INTERNAL USE ONLY (I)</a:t>
            </a:r>
            <a:endParaRPr lang="en-US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9C5BCA0-5E92-764A-8511-8CD607A716DB}"/>
              </a:ext>
            </a:extLst>
          </p:cNvPr>
          <p:cNvSpPr txBox="1"/>
          <p:nvPr userDrawn="1"/>
        </p:nvSpPr>
        <p:spPr>
          <a:xfrm>
            <a:off x="7230618" y="6400800"/>
            <a:ext cx="914400" cy="411480"/>
          </a:xfrm>
          <a:prstGeom prst="rect">
            <a:avLst/>
          </a:prstGeom>
          <a:noFill/>
        </p:spPr>
        <p:txBody>
          <a:bodyPr wrap="square" lIns="0" rIns="0" rtlCol="0" anchor="ctr">
            <a:noAutofit/>
          </a:bodyPr>
          <a:lstStyle/>
          <a:p>
            <a:pPr algn="r"/>
            <a:r>
              <a:rPr lang="en-US" sz="800">
                <a:solidFill>
                  <a:schemeClr val="bg1">
                    <a:lumMod val="65000"/>
                  </a:schemeClr>
                </a:solidFill>
              </a:rPr>
              <a:t>5/7/21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1E9E4C-3695-FE40-9128-8E3427052166}"/>
              </a:ext>
            </a:extLst>
          </p:cNvPr>
          <p:cNvSpPr txBox="1"/>
          <p:nvPr userDrawn="1"/>
        </p:nvSpPr>
        <p:spPr>
          <a:xfrm>
            <a:off x="8419338" y="6400800"/>
            <a:ext cx="274320" cy="411480"/>
          </a:xfrm>
          <a:prstGeom prst="rect">
            <a:avLst/>
          </a:prstGeom>
          <a:noFill/>
        </p:spPr>
        <p:txBody>
          <a:bodyPr wrap="square" lIns="0" rIns="0" rtlCol="0" anchor="ctr">
            <a:noAutofit/>
          </a:bodyPr>
          <a:lstStyle/>
          <a:p>
            <a:pPr algn="r"/>
            <a:fld id="{9441ED6E-90EC-EC40-ABA4-59058EC0A289}" type="slidenum">
              <a:rPr lang="en-US" sz="800">
                <a:solidFill>
                  <a:schemeClr val="bg1">
                    <a:lumMod val="65000"/>
                  </a:schemeClr>
                </a:solidFill>
              </a:rPr>
              <a:pPr algn="r"/>
              <a:t>‹#›</a:t>
            </a:fld>
            <a:endParaRPr lang="en-US" sz="8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0A11E7EC-9F00-2948-B1B4-3C3ACBC48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6299" y="365124"/>
            <a:ext cx="4114799" cy="917024"/>
          </a:xfrm>
        </p:spPr>
        <p:txBody>
          <a:bodyPr>
            <a:normAutofit/>
          </a:bodyPr>
          <a:lstStyle>
            <a:lvl1pPr>
              <a:lnSpc>
                <a:spcPts val="3200"/>
              </a:lnSpc>
              <a:defRPr sz="28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  <p:custDataLst>
              <p:tags r:id="rId1"/>
            </p:custDataLst>
          </p:nvPr>
        </p:nvSpPr>
        <p:spPr>
          <a:xfrm>
            <a:off x="355600" y="6604000"/>
            <a:ext cx="3124200" cy="123111"/>
          </a:xfrm>
        </p:spPr>
        <p:txBody>
          <a:bodyPr wrap="square" lIns="0" tIns="0" rIns="0" bIns="0" anchor="b">
            <a:spAutoFit/>
          </a:bodyPr>
          <a:lstStyle>
            <a:lvl1pPr algn="l">
              <a:defRPr sz="80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INTERNAL USE ONLY (I)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942113"/>
      </p:ext>
    </p:extLst>
  </p:cSld>
  <p:clrMapOvr>
    <a:masterClrMapping/>
  </p:clrMapOvr>
  <p:hf sldNum="0"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49110F6-75EB-6143-A42F-7624231943B3}"/>
              </a:ext>
            </a:extLst>
          </p:cNvPr>
          <p:cNvSpPr/>
          <p:nvPr userDrawn="1"/>
        </p:nvSpPr>
        <p:spPr>
          <a:xfrm>
            <a:off x="3657600" y="0"/>
            <a:ext cx="54864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0666B5-F5E8-EC46-ABC2-BC94F4445F15}"/>
              </a:ext>
            </a:extLst>
          </p:cNvPr>
          <p:cNvSpPr txBox="1"/>
          <p:nvPr userDrawn="1"/>
        </p:nvSpPr>
        <p:spPr>
          <a:xfrm>
            <a:off x="464058" y="6400800"/>
            <a:ext cx="1188720" cy="411480"/>
          </a:xfrm>
          <a:prstGeom prst="rect">
            <a:avLst/>
          </a:prstGeom>
          <a:noFill/>
        </p:spPr>
        <p:txBody>
          <a:bodyPr wrap="square" lIns="0" rIns="0" rtlCol="0" anchor="ctr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bg1">
                    <a:lumMod val="65000"/>
                  </a:schemeClr>
                </a:solidFill>
              </a:rPr>
              <a:t>INTERNAL USE ONLY (I)</a:t>
            </a:r>
            <a:endParaRPr lang="en-US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9C5BCA0-5E92-764A-8511-8CD607A716DB}"/>
              </a:ext>
            </a:extLst>
          </p:cNvPr>
          <p:cNvSpPr txBox="1"/>
          <p:nvPr userDrawn="1"/>
        </p:nvSpPr>
        <p:spPr>
          <a:xfrm>
            <a:off x="7230618" y="6400800"/>
            <a:ext cx="914400" cy="411480"/>
          </a:xfrm>
          <a:prstGeom prst="rect">
            <a:avLst/>
          </a:prstGeom>
          <a:noFill/>
        </p:spPr>
        <p:txBody>
          <a:bodyPr wrap="square" lIns="0" rIns="0" rtlCol="0" anchor="ctr">
            <a:noAutofit/>
          </a:bodyPr>
          <a:lstStyle/>
          <a:p>
            <a:pPr algn="r"/>
            <a:r>
              <a:rPr lang="en-US" sz="800">
                <a:solidFill>
                  <a:schemeClr val="bg1">
                    <a:lumMod val="65000"/>
                  </a:schemeClr>
                </a:solidFill>
              </a:rPr>
              <a:t>5/7/21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1E9E4C-3695-FE40-9128-8E3427052166}"/>
              </a:ext>
            </a:extLst>
          </p:cNvPr>
          <p:cNvSpPr txBox="1"/>
          <p:nvPr userDrawn="1"/>
        </p:nvSpPr>
        <p:spPr>
          <a:xfrm>
            <a:off x="8419338" y="6400800"/>
            <a:ext cx="274320" cy="411480"/>
          </a:xfrm>
          <a:prstGeom prst="rect">
            <a:avLst/>
          </a:prstGeom>
          <a:noFill/>
        </p:spPr>
        <p:txBody>
          <a:bodyPr wrap="square" lIns="0" rIns="0" rtlCol="0" anchor="ctr">
            <a:noAutofit/>
          </a:bodyPr>
          <a:lstStyle/>
          <a:p>
            <a:pPr algn="r"/>
            <a:fld id="{9441ED6E-90EC-EC40-ABA4-59058EC0A289}" type="slidenum">
              <a:rPr lang="en-US" sz="800">
                <a:solidFill>
                  <a:schemeClr val="bg1">
                    <a:lumMod val="65000"/>
                  </a:schemeClr>
                </a:solidFill>
              </a:rPr>
              <a:pPr algn="r"/>
              <a:t>‹#›</a:t>
            </a:fld>
            <a:endParaRPr lang="en-US" sz="8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E10E2C-FC14-F249-AF43-5B3BCA1BC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630476"/>
            <a:ext cx="2971800" cy="91702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59B585-9763-6140-BE72-558CC3A205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1" y="1658938"/>
            <a:ext cx="2971800" cy="116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695B18-8206-7746-B38C-D1C10CA09B2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0" y="365760"/>
            <a:ext cx="2971800" cy="184538"/>
          </a:xfrm>
        </p:spPr>
        <p:txBody>
          <a:bodyPr>
            <a:spAutoFit/>
          </a:bodyPr>
          <a:lstStyle>
            <a:lvl1pPr marL="0" indent="0">
              <a:buNone/>
              <a:defRPr sz="1050" b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1050" b="1">
                <a:solidFill>
                  <a:schemeClr val="bg1">
                    <a:lumMod val="65000"/>
                  </a:schemeClr>
                </a:solidFill>
              </a:defRPr>
            </a:lvl2pPr>
            <a:lvl3pPr marL="914400" indent="0">
              <a:buNone/>
              <a:defRPr sz="1050" b="1">
                <a:solidFill>
                  <a:schemeClr val="bg1">
                    <a:lumMod val="65000"/>
                  </a:schemeClr>
                </a:solidFill>
              </a:defRPr>
            </a:lvl3pPr>
            <a:lvl4pPr marL="1371600" indent="0">
              <a:buNone/>
              <a:defRPr sz="1050" b="1">
                <a:solidFill>
                  <a:schemeClr val="bg1">
                    <a:lumMod val="65000"/>
                  </a:schemeClr>
                </a:solidFill>
              </a:defRPr>
            </a:lvl4pPr>
            <a:lvl5pPr marL="1828800" indent="0">
              <a:buNone/>
              <a:defRPr sz="1050" b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  <p:custDataLst>
              <p:tags r:id="rId1"/>
            </p:custDataLst>
          </p:nvPr>
        </p:nvSpPr>
        <p:spPr>
          <a:xfrm>
            <a:off x="355600" y="6604000"/>
            <a:ext cx="3124200" cy="123111"/>
          </a:xfrm>
        </p:spPr>
        <p:txBody>
          <a:bodyPr wrap="square" lIns="0" tIns="0" rIns="0" bIns="0" anchor="b">
            <a:spAutoFit/>
          </a:bodyPr>
          <a:lstStyle>
            <a:lvl1pPr algn="l">
              <a:defRPr sz="80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INTERNAL USE ONLY (I)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695923"/>
      </p:ext>
    </p:extLst>
  </p:cSld>
  <p:clrMapOvr>
    <a:masterClrMapping/>
  </p:clrMapOvr>
  <p:hf sldNum="0"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700666B5-F5E8-EC46-ABC2-BC94F4445F15}"/>
              </a:ext>
            </a:extLst>
          </p:cNvPr>
          <p:cNvSpPr txBox="1"/>
          <p:nvPr userDrawn="1"/>
        </p:nvSpPr>
        <p:spPr>
          <a:xfrm>
            <a:off x="464058" y="6400800"/>
            <a:ext cx="1188720" cy="411480"/>
          </a:xfrm>
          <a:prstGeom prst="rect">
            <a:avLst/>
          </a:prstGeom>
          <a:noFill/>
        </p:spPr>
        <p:txBody>
          <a:bodyPr wrap="square" lIns="0" rIns="0" rtlCol="0" anchor="ctr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bg1">
                    <a:lumMod val="65000"/>
                  </a:schemeClr>
                </a:solidFill>
              </a:rPr>
              <a:t>INTERNAL USE ONLY (I)</a:t>
            </a:r>
            <a:endParaRPr lang="en-US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9C5BCA0-5E92-764A-8511-8CD607A716DB}"/>
              </a:ext>
            </a:extLst>
          </p:cNvPr>
          <p:cNvSpPr txBox="1"/>
          <p:nvPr userDrawn="1"/>
        </p:nvSpPr>
        <p:spPr>
          <a:xfrm>
            <a:off x="7230618" y="6400800"/>
            <a:ext cx="914400" cy="411480"/>
          </a:xfrm>
          <a:prstGeom prst="rect">
            <a:avLst/>
          </a:prstGeom>
          <a:noFill/>
        </p:spPr>
        <p:txBody>
          <a:bodyPr wrap="square" lIns="0" rIns="0" rtlCol="0" anchor="ctr">
            <a:noAutofit/>
          </a:bodyPr>
          <a:lstStyle/>
          <a:p>
            <a:pPr algn="r"/>
            <a:r>
              <a:rPr lang="en-US" sz="800">
                <a:solidFill>
                  <a:schemeClr val="bg1">
                    <a:lumMod val="65000"/>
                  </a:schemeClr>
                </a:solidFill>
              </a:rPr>
              <a:t>5/7/21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1E9E4C-3695-FE40-9128-8E3427052166}"/>
              </a:ext>
            </a:extLst>
          </p:cNvPr>
          <p:cNvSpPr txBox="1"/>
          <p:nvPr userDrawn="1"/>
        </p:nvSpPr>
        <p:spPr>
          <a:xfrm>
            <a:off x="8419338" y="6400800"/>
            <a:ext cx="274320" cy="411480"/>
          </a:xfrm>
          <a:prstGeom prst="rect">
            <a:avLst/>
          </a:prstGeom>
          <a:noFill/>
        </p:spPr>
        <p:txBody>
          <a:bodyPr wrap="square" lIns="0" rIns="0" rtlCol="0" anchor="ctr">
            <a:noAutofit/>
          </a:bodyPr>
          <a:lstStyle/>
          <a:p>
            <a:pPr algn="r"/>
            <a:fld id="{9441ED6E-90EC-EC40-ABA4-59058EC0A289}" type="slidenum">
              <a:rPr lang="en-US" sz="800">
                <a:solidFill>
                  <a:schemeClr val="bg1">
                    <a:lumMod val="65000"/>
                  </a:schemeClr>
                </a:solidFill>
              </a:rPr>
              <a:pPr algn="r"/>
              <a:t>‹#›</a:t>
            </a:fld>
            <a:endParaRPr lang="en-US" sz="8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E10E2C-FC14-F249-AF43-5B3BCA1BC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365760"/>
            <a:ext cx="3200400" cy="91702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59B585-9763-6140-BE72-558CC3A205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86200" y="365760"/>
            <a:ext cx="4800600" cy="11704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>
            <a:off x="355600" y="6604000"/>
            <a:ext cx="3124200" cy="123111"/>
          </a:xfrm>
        </p:spPr>
        <p:txBody>
          <a:bodyPr wrap="square" lIns="0" tIns="0" rIns="0" bIns="0" anchor="b">
            <a:spAutoFit/>
          </a:bodyPr>
          <a:lstStyle>
            <a:lvl1pPr algn="l">
              <a:defRPr sz="80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INTERNAL USE ONLY (I)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539784"/>
      </p:ext>
    </p:extLst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ags" Target="../tags/tag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3" Type="http://schemas.openxmlformats.org/officeDocument/2006/relationships/slideLayout" Target="../slideLayouts/slideLayout6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60638BEF-21F3-CD45-AAD6-BD631D3592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1945" y="1597572"/>
            <a:ext cx="8234855" cy="460002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1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First level</a:t>
            </a:r>
          </a:p>
          <a:p>
            <a:pPr lvl="3"/>
            <a:r>
              <a:rPr lang="en-US" dirty="0"/>
              <a:t>Second level</a:t>
            </a:r>
          </a:p>
          <a:p>
            <a:pPr lvl="4"/>
            <a:r>
              <a:rPr lang="en-US" dirty="0"/>
              <a:t>Third level</a:t>
            </a:r>
          </a:p>
        </p:txBody>
      </p:sp>
      <p:sp>
        <p:nvSpPr>
          <p:cNvPr id="22" name="Text Placeholder 19">
            <a:extLst>
              <a:ext uri="{FF2B5EF4-FFF2-40B4-BE49-F238E27FC236}">
                <a16:creationId xmlns:a16="http://schemas.microsoft.com/office/drawing/2014/main" id="{25BA0C83-F4B7-8745-8461-90D0D210B34A}"/>
              </a:ext>
            </a:extLst>
          </p:cNvPr>
          <p:cNvSpPr txBox="1">
            <a:spLocks/>
          </p:cNvSpPr>
          <p:nvPr userDrawn="1"/>
        </p:nvSpPr>
        <p:spPr>
          <a:xfrm>
            <a:off x="5221385" y="6477000"/>
            <a:ext cx="3213100" cy="17780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FontTx/>
              <a:buNone/>
              <a:defRPr sz="800" b="0" i="0" kern="1200" cap="all" baseline="0">
                <a:solidFill>
                  <a:schemeClr val="accent1"/>
                </a:solidFill>
                <a:latin typeface="Franklin Gothic Medium" panose="020B0603020102020204" pitchFamily="34" charset="0"/>
                <a:ea typeface="+mn-ea"/>
                <a:cs typeface="Gill Sans Light" panose="020B0302020104020203" pitchFamily="34" charset="-79"/>
              </a:defRPr>
            </a:lvl1pPr>
            <a:lvl2pPr marL="230188" indent="-230188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>
                <a:schemeClr val="tx1">
                  <a:lumMod val="50000"/>
                  <a:lumOff val="50000"/>
                </a:schemeClr>
              </a:buClr>
              <a:buSzPct val="110000"/>
              <a:buFont typeface="Arial" panose="020B0604020202020204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/>
              <a:buChar char="–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682625" indent="-2222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911225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Presentation title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932F985-08C8-C242-B7C4-64EAD84A4455}"/>
              </a:ext>
            </a:extLst>
          </p:cNvPr>
          <p:cNvCxnSpPr/>
          <p:nvPr userDrawn="1"/>
        </p:nvCxnSpPr>
        <p:spPr>
          <a:xfrm>
            <a:off x="451945" y="6345382"/>
            <a:ext cx="8238030" cy="10968"/>
          </a:xfrm>
          <a:prstGeom prst="line">
            <a:avLst/>
          </a:prstGeom>
          <a:ln w="6350">
            <a:solidFill>
              <a:schemeClr val="bg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7162800" y="160866"/>
            <a:ext cx="0" cy="677334"/>
          </a:xfrm>
          <a:prstGeom prst="line">
            <a:avLst/>
          </a:prstGeom>
          <a:ln w="14351">
            <a:solidFill>
              <a:schemeClr val="bg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 hidden="1"/>
          <p:cNvSpPr txBox="1"/>
          <p:nvPr/>
        </p:nvSpPr>
        <p:spPr>
          <a:xfrm>
            <a:off x="12700000" y="12700000"/>
            <a:ext cx="127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069A6637-1FEC-2F41-8CD9-B2B4D7BB1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945" y="433782"/>
            <a:ext cx="8234854" cy="6858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F61DBC2-C986-EF4C-8DE2-49F4559251D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945" y="6487596"/>
            <a:ext cx="552915" cy="14596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A3D4DC4-0775-D74C-A761-8503BCC46628}"/>
              </a:ext>
            </a:extLst>
          </p:cNvPr>
          <p:cNvSpPr txBox="1"/>
          <p:nvPr userDrawn="1"/>
        </p:nvSpPr>
        <p:spPr>
          <a:xfrm>
            <a:off x="8500820" y="6505819"/>
            <a:ext cx="211380" cy="14295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r"/>
            <a:fld id="{80FA6673-3273-144B-927F-E74368733081}" type="slidenum">
              <a:rPr lang="en-US" sz="800" b="0" i="0" smtClean="0">
                <a:solidFill>
                  <a:srgbClr val="00A3E0"/>
                </a:solidFill>
                <a:latin typeface="Gill Sans Nova Light" panose="020B0302020104020203" pitchFamily="34" charset="0"/>
              </a:rPr>
              <a:pPr algn="r"/>
              <a:t>‹#›</a:t>
            </a:fld>
            <a:endParaRPr lang="en-US" sz="800" b="0" i="0" dirty="0">
              <a:solidFill>
                <a:srgbClr val="00A3E0"/>
              </a:solidFill>
              <a:latin typeface="Gill Sans Nova Light" panose="020B0302020104020203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7162800" y="160866"/>
            <a:ext cx="0" cy="677334"/>
          </a:xfrm>
          <a:prstGeom prst="line">
            <a:avLst/>
          </a:prstGeom>
          <a:ln w="14351">
            <a:solidFill>
              <a:schemeClr val="bg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 hidden="1"/>
          <p:cNvSpPr txBox="1"/>
          <p:nvPr/>
        </p:nvSpPr>
        <p:spPr>
          <a:xfrm>
            <a:off x="12700000" y="12700000"/>
            <a:ext cx="127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dirty="0"/>
              <a:t> </a:t>
            </a:r>
          </a:p>
        </p:txBody>
      </p:sp>
      <p:cxnSp>
        <p:nvCxnSpPr>
          <p:cNvPr id="24" name="Straight Connector 23"/>
          <p:cNvCxnSpPr/>
          <p:nvPr userDrawn="1"/>
        </p:nvCxnSpPr>
        <p:spPr>
          <a:xfrm>
            <a:off x="7162800" y="160866"/>
            <a:ext cx="0" cy="677334"/>
          </a:xfrm>
          <a:prstGeom prst="line">
            <a:avLst/>
          </a:prstGeom>
          <a:ln w="14351">
            <a:solidFill>
              <a:schemeClr val="bg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 hidden="1"/>
          <p:cNvSpPr txBox="1"/>
          <p:nvPr userDrawn="1"/>
        </p:nvSpPr>
        <p:spPr>
          <a:xfrm>
            <a:off x="12700000" y="12700000"/>
            <a:ext cx="127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88E8D140-7A0D-9647-BB5D-8EBFE86FCC02}"/>
              </a:ext>
            </a:extLst>
          </p:cNvPr>
          <p:cNvSpPr txBox="1">
            <a:spLocks/>
          </p:cNvSpPr>
          <p:nvPr userDrawn="1"/>
        </p:nvSpPr>
        <p:spPr>
          <a:xfrm>
            <a:off x="1204365" y="6477000"/>
            <a:ext cx="3213100" cy="17780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FontTx/>
              <a:buNone/>
              <a:defRPr sz="800" b="0" i="0" kern="1200" cap="all" baseline="0">
                <a:solidFill>
                  <a:schemeClr val="accent1"/>
                </a:solidFill>
                <a:latin typeface="Franklin Gothic Medium" panose="020B0603020102020204" pitchFamily="34" charset="0"/>
                <a:ea typeface="+mn-ea"/>
                <a:cs typeface="Gill Sans Light" panose="020B0302020104020203" pitchFamily="34" charset="-79"/>
              </a:defRPr>
            </a:lvl1pPr>
            <a:lvl2pPr marL="230188" indent="-230188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>
                <a:schemeClr val="tx1">
                  <a:lumMod val="50000"/>
                  <a:lumOff val="50000"/>
                </a:schemeClr>
              </a:buClr>
              <a:buSzPct val="110000"/>
              <a:buFont typeface="Arial" panose="020B0604020202020204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/>
              <a:buChar char="–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682625" indent="-2222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911225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Internal use only (I)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>
          <a:xfrm>
            <a:off x="355600" y="6604000"/>
            <a:ext cx="3124200" cy="123111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INTERNAL USE ONLY (I)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699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911" r:id="rId3"/>
  </p:sldLayoutIdLst>
  <p:hf hdr="0" dt="0"/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600" b="0" i="0" kern="1200">
          <a:solidFill>
            <a:schemeClr val="accent4"/>
          </a:solidFill>
          <a:latin typeface="Gill Sans Nova Light" panose="020B0302020104020203" pitchFamily="34" charset="0"/>
          <a:ea typeface="+mj-ea"/>
          <a:cs typeface="Gill Sans Light" panose="020B0302020104020203" pitchFamily="34" charset="-79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900"/>
        </a:spcBef>
        <a:spcAft>
          <a:spcPts val="300"/>
        </a:spcAft>
        <a:buFontTx/>
        <a:buNone/>
        <a:defRPr sz="2800" b="0" i="0" kern="1200">
          <a:solidFill>
            <a:schemeClr val="accent1"/>
          </a:solidFill>
          <a:latin typeface="Gill Sans Light" panose="020B0302020104020203" pitchFamily="34" charset="-79"/>
          <a:ea typeface="+mn-ea"/>
          <a:cs typeface="Gill Sans Light" panose="020B0302020104020203" pitchFamily="34" charset="-79"/>
        </a:defRPr>
      </a:lvl1pPr>
      <a:lvl2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300"/>
        </a:spcAft>
        <a:buClr>
          <a:schemeClr val="bg1">
            <a:lumMod val="65000"/>
          </a:schemeClr>
        </a:buClr>
        <a:buSzPct val="120000"/>
        <a:buFont typeface="+mj-lt"/>
        <a:buNone/>
        <a:defRPr sz="16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18288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•"/>
        <a:tabLst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36576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accent1"/>
        </a:buClr>
        <a:buFont typeface="Franklin Gothic Book" panose="020B0503020102020204" pitchFamily="34" charset="0"/>
        <a:buChar char="―"/>
        <a:tabLst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457200" indent="-146304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tabLst>
          <a:tab pos="741363" algn="l"/>
        </a:tabLst>
        <a:defRPr sz="12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6A2433F6-1B12-294F-B633-14A02630F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124"/>
            <a:ext cx="8229600" cy="917024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528D26C-D918-C942-BF2F-CD80DDDDF5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4058" y="1371600"/>
            <a:ext cx="8229600" cy="116557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93F1F1-EEA1-D34E-8950-CF0EDD1D4F1B}"/>
              </a:ext>
            </a:extLst>
          </p:cNvPr>
          <p:cNvSpPr txBox="1"/>
          <p:nvPr userDrawn="1"/>
        </p:nvSpPr>
        <p:spPr>
          <a:xfrm>
            <a:off x="464058" y="6400800"/>
            <a:ext cx="1188720" cy="411480"/>
          </a:xfrm>
          <a:prstGeom prst="rect">
            <a:avLst/>
          </a:prstGeom>
          <a:noFill/>
        </p:spPr>
        <p:txBody>
          <a:bodyPr wrap="square" lIns="0" rIns="0" rtlCol="0" anchor="ctr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bg1">
                    <a:lumMod val="65000"/>
                  </a:schemeClr>
                </a:solidFill>
              </a:rPr>
              <a:t>INTERNAL USE ONLY (I)</a:t>
            </a:r>
            <a:endParaRPr lang="en-US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66B467-88AD-EB4B-A068-A30264D578A2}"/>
              </a:ext>
            </a:extLst>
          </p:cNvPr>
          <p:cNvSpPr txBox="1"/>
          <p:nvPr userDrawn="1"/>
        </p:nvSpPr>
        <p:spPr>
          <a:xfrm>
            <a:off x="7230618" y="6400800"/>
            <a:ext cx="914400" cy="411480"/>
          </a:xfrm>
          <a:prstGeom prst="rect">
            <a:avLst/>
          </a:prstGeom>
          <a:noFill/>
        </p:spPr>
        <p:txBody>
          <a:bodyPr wrap="square" lIns="0" rIns="0" rtlCol="0" anchor="ctr">
            <a:noAutofit/>
          </a:bodyPr>
          <a:lstStyle/>
          <a:p>
            <a:pPr algn="r"/>
            <a:r>
              <a:rPr lang="en-US" sz="800">
                <a:solidFill>
                  <a:schemeClr val="bg1">
                    <a:lumMod val="65000"/>
                  </a:schemeClr>
                </a:solidFill>
              </a:rPr>
              <a:t>5/7/21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72C0A87-2289-AC43-A539-7461BC4CDBED}"/>
              </a:ext>
            </a:extLst>
          </p:cNvPr>
          <p:cNvSpPr txBox="1"/>
          <p:nvPr userDrawn="1"/>
        </p:nvSpPr>
        <p:spPr>
          <a:xfrm>
            <a:off x="8419338" y="6400800"/>
            <a:ext cx="274320" cy="411480"/>
          </a:xfrm>
          <a:prstGeom prst="rect">
            <a:avLst/>
          </a:prstGeom>
          <a:noFill/>
        </p:spPr>
        <p:txBody>
          <a:bodyPr wrap="square" lIns="0" rIns="0" rtlCol="0" anchor="ctr">
            <a:noAutofit/>
          </a:bodyPr>
          <a:lstStyle/>
          <a:p>
            <a:pPr algn="r"/>
            <a:fld id="{9441ED6E-90EC-EC40-ABA4-59058EC0A289}" type="slidenum">
              <a:rPr lang="en-US" sz="800">
                <a:solidFill>
                  <a:schemeClr val="bg1">
                    <a:lumMod val="65000"/>
                  </a:schemeClr>
                </a:solidFill>
              </a:rPr>
              <a:pPr algn="r"/>
              <a:t>‹#›</a:t>
            </a:fld>
            <a:endParaRPr lang="en-US" sz="8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  <p:custDataLst>
              <p:tags r:id="rId8"/>
            </p:custDataLst>
          </p:nvPr>
        </p:nvSpPr>
        <p:spPr>
          <a:xfrm>
            <a:off x="355600" y="6604000"/>
            <a:ext cx="3124200" cy="123111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INTERNAL USE ONLY (I)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614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  <p:sldLayoutId id="2147483908" r:id="rId4"/>
    <p:sldLayoutId id="2147483909" r:id="rId5"/>
    <p:sldLayoutId id="2147483910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180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ts val="1600"/>
        </a:lnSpc>
        <a:spcBef>
          <a:spcPts val="1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ts val="14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ts val="14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ts val="14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ts val="14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jpe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3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2" Type="http://schemas.openxmlformats.org/officeDocument/2006/relationships/image" Target="../media/image2.png"/><Relationship Id="rId16" Type="http://schemas.openxmlformats.org/officeDocument/2006/relationships/image" Target="../media/image15.jpe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5" Type="http://schemas.openxmlformats.org/officeDocument/2006/relationships/hyperlink" Target="https://edm-analytics01.tiaa-cref.org/#/views/IdeasManagement_V02/Dashboard?:iid=1" TargetMode="External"/><Relationship Id="rId15" Type="http://schemas.openxmlformats.org/officeDocument/2006/relationships/image" Target="../media/image14.jpe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10" Type="http://schemas.openxmlformats.org/officeDocument/2006/relationships/image" Target="../media/image9.jpeg"/><Relationship Id="rId19" Type="http://schemas.openxmlformats.org/officeDocument/2006/relationships/image" Target="../media/image18.png"/><Relationship Id="rId31" Type="http://schemas.openxmlformats.org/officeDocument/2006/relationships/image" Target="../media/image30.jpeg"/><Relationship Id="rId4" Type="http://schemas.openxmlformats.org/officeDocument/2006/relationships/image" Target="../media/image4.pn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8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Box 64"/>
          <p:cNvSpPr txBox="1"/>
          <p:nvPr/>
        </p:nvSpPr>
        <p:spPr>
          <a:xfrm>
            <a:off x="140854" y="438820"/>
            <a:ext cx="6762865" cy="369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Key Elements of Innovation Capabilities</a:t>
            </a:r>
            <a:endParaRPr lang="en-US" b="1" dirty="0"/>
          </a:p>
        </p:txBody>
      </p:sp>
      <p:sp>
        <p:nvSpPr>
          <p:cNvPr id="62" name="Rectangle 61"/>
          <p:cNvSpPr/>
          <p:nvPr/>
        </p:nvSpPr>
        <p:spPr>
          <a:xfrm>
            <a:off x="10511730" y="4226133"/>
            <a:ext cx="1126836" cy="3931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TextBox 156"/>
          <p:cNvSpPr txBox="1"/>
          <p:nvPr/>
        </p:nvSpPr>
        <p:spPr>
          <a:xfrm>
            <a:off x="34377" y="1287483"/>
            <a:ext cx="512012" cy="31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Q3</a:t>
            </a:r>
            <a:endParaRPr lang="en-US" sz="1400" dirty="0">
              <a:solidFill>
                <a:schemeClr val="bg1"/>
              </a:solidFill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1177798" y="4852119"/>
            <a:ext cx="7768320" cy="588023"/>
            <a:chOff x="1177798" y="4879827"/>
            <a:chExt cx="7768320" cy="588023"/>
          </a:xfrm>
        </p:grpSpPr>
        <p:sp>
          <p:nvSpPr>
            <p:cNvPr id="26" name="Rectangle 25"/>
            <p:cNvSpPr/>
            <p:nvPr/>
          </p:nvSpPr>
          <p:spPr>
            <a:xfrm>
              <a:off x="3267950" y="4879827"/>
              <a:ext cx="813819" cy="512206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 smtClean="0">
                  <a:solidFill>
                    <a:schemeClr val="tx1"/>
                  </a:solidFill>
                </a:rPr>
                <a:t>Launched Idea Repository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1177798" y="4880516"/>
              <a:ext cx="7768320" cy="587334"/>
              <a:chOff x="1177798" y="4880516"/>
              <a:chExt cx="7768320" cy="587334"/>
            </a:xfrm>
          </p:grpSpPr>
          <p:pic>
            <p:nvPicPr>
              <p:cNvPr id="105" name="Picture 104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289141" y="4911922"/>
                <a:ext cx="660747" cy="185027"/>
              </a:xfrm>
              <a:prstGeom prst="rect">
                <a:avLst/>
              </a:prstGeom>
            </p:spPr>
          </p:pic>
          <p:sp>
            <p:nvSpPr>
              <p:cNvPr id="132" name="Rectangle 131"/>
              <p:cNvSpPr/>
              <p:nvPr/>
            </p:nvSpPr>
            <p:spPr>
              <a:xfrm>
                <a:off x="2426000" y="4959246"/>
                <a:ext cx="751303" cy="405417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800" dirty="0" smtClean="0">
                    <a:solidFill>
                      <a:schemeClr val="tx1"/>
                    </a:solidFill>
                  </a:rPr>
                  <a:t>Dept. Idea Collection</a:t>
                </a:r>
              </a:p>
              <a:p>
                <a:pPr algn="ctr"/>
                <a:r>
                  <a:rPr lang="en-US" sz="800" dirty="0" smtClean="0">
                    <a:solidFill>
                      <a:schemeClr val="tx1"/>
                    </a:solidFill>
                  </a:rPr>
                  <a:t>Process</a:t>
                </a:r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6" name="Rectangle 135"/>
              <p:cNvSpPr/>
              <p:nvPr/>
            </p:nvSpPr>
            <p:spPr>
              <a:xfrm>
                <a:off x="6093269" y="4944006"/>
                <a:ext cx="1562676" cy="433045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800" dirty="0" smtClean="0">
                    <a:solidFill>
                      <a:schemeClr val="tx1"/>
                    </a:solidFill>
                  </a:rPr>
                  <a:t>Idea Coaching System </a:t>
                </a:r>
                <a:br>
                  <a:rPr lang="en-US" sz="800" dirty="0" smtClean="0">
                    <a:solidFill>
                      <a:schemeClr val="tx1"/>
                    </a:solidFill>
                  </a:rPr>
                </a:br>
                <a:r>
                  <a:rPr lang="en-US" sz="800" b="1" dirty="0" smtClean="0">
                    <a:solidFill>
                      <a:schemeClr val="bg2">
                        <a:lumMod val="50000"/>
                      </a:schemeClr>
                    </a:solidFill>
                  </a:rPr>
                  <a:t>Advance Grass Roots ideas</a:t>
                </a:r>
                <a:endParaRPr lang="en-US" sz="800" b="1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7" name="Rectangle 136"/>
              <p:cNvSpPr/>
              <p:nvPr/>
            </p:nvSpPr>
            <p:spPr>
              <a:xfrm>
                <a:off x="4242407" y="4944862"/>
                <a:ext cx="1778724" cy="405417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 smtClean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US" sz="800" dirty="0" smtClean="0">
                    <a:solidFill>
                      <a:schemeClr val="tx1"/>
                    </a:solidFill>
                  </a:rPr>
                  <a:t>Division-wide Ideation Processes </a:t>
                </a:r>
              </a:p>
              <a:p>
                <a:pPr algn="ctr"/>
                <a:r>
                  <a:rPr lang="en-US" sz="800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.)</a:t>
                </a:r>
                <a:endParaRPr lang="en-US" sz="800" dirty="0">
                  <a:solidFill>
                    <a:schemeClr val="tx2">
                      <a:lumMod val="60000"/>
                      <a:lumOff val="40000"/>
                    </a:schemeClr>
                  </a:solidFill>
                </a:endParaRPr>
              </a:p>
            </p:txBody>
          </p:sp>
          <p:grpSp>
            <p:nvGrpSpPr>
              <p:cNvPr id="299" name="Group 298"/>
              <p:cNvGrpSpPr/>
              <p:nvPr/>
            </p:nvGrpSpPr>
            <p:grpSpPr>
              <a:xfrm>
                <a:off x="7643108" y="4880516"/>
                <a:ext cx="1303010" cy="587334"/>
                <a:chOff x="7309733" y="4918616"/>
                <a:chExt cx="1303010" cy="587334"/>
              </a:xfrm>
            </p:grpSpPr>
            <p:sp>
              <p:nvSpPr>
                <p:cNvPr id="36" name="Rectangle 35"/>
                <p:cNvSpPr/>
                <p:nvPr/>
              </p:nvSpPr>
              <p:spPr>
                <a:xfrm>
                  <a:off x="7309733" y="4918616"/>
                  <a:ext cx="1303010" cy="58733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800" dirty="0" smtClean="0">
                      <a:solidFill>
                        <a:schemeClr val="tx1"/>
                      </a:solidFill>
                    </a:rPr>
                    <a:t>Needs-driven packaged solutions workshop – </a:t>
                  </a:r>
                  <a:r>
                    <a:rPr lang="en-US" sz="800" dirty="0" smtClean="0">
                      <a:solidFill>
                        <a:srgbClr val="00B0F0"/>
                      </a:solidFill>
                    </a:rPr>
                    <a:t>surfaced 12 ideas</a:t>
                  </a:r>
                  <a:endParaRPr lang="en-US" sz="800" dirty="0">
                    <a:solidFill>
                      <a:srgbClr val="00B0F0"/>
                    </a:solidFill>
                  </a:endParaRPr>
                </a:p>
              </p:txBody>
            </p:sp>
            <p:sp>
              <p:nvSpPr>
                <p:cNvPr id="63" name="Rectangle 62"/>
                <p:cNvSpPr/>
                <p:nvPr/>
              </p:nvSpPr>
              <p:spPr>
                <a:xfrm>
                  <a:off x="7381870" y="4987100"/>
                  <a:ext cx="1126836" cy="453340"/>
                </a:xfrm>
                <a:prstGeom prst="rect">
                  <a:avLst/>
                </a:prstGeom>
                <a:noFill/>
                <a:ln>
                  <a:solidFill>
                    <a:schemeClr val="dk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297" name="Picture 296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77798" y="4931219"/>
                <a:ext cx="446297" cy="487395"/>
              </a:xfrm>
              <a:prstGeom prst="rect">
                <a:avLst/>
              </a:prstGeom>
            </p:spPr>
          </p:pic>
          <p:sp>
            <p:nvSpPr>
              <p:cNvPr id="298" name="Rectangle 297"/>
              <p:cNvSpPr/>
              <p:nvPr/>
            </p:nvSpPr>
            <p:spPr>
              <a:xfrm>
                <a:off x="1643738" y="4958485"/>
                <a:ext cx="751303" cy="405417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800" dirty="0" smtClean="0">
                    <a:solidFill>
                      <a:schemeClr val="tx1"/>
                    </a:solidFill>
                  </a:rPr>
                  <a:t>C3 Idea Sourcing System</a:t>
                </a:r>
                <a:endParaRPr lang="en-US" sz="800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7" name="Rectangle 6"/>
          <p:cNvSpPr/>
          <p:nvPr/>
        </p:nvSpPr>
        <p:spPr>
          <a:xfrm>
            <a:off x="1346141" y="4011360"/>
            <a:ext cx="1004253" cy="26305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Unmet </a:t>
            </a:r>
            <a:r>
              <a:rPr lang="en-US" sz="800" dirty="0">
                <a:solidFill>
                  <a:schemeClr val="tx1"/>
                </a:solidFill>
              </a:rPr>
              <a:t>C</a:t>
            </a:r>
            <a:r>
              <a:rPr lang="en-US" sz="800" dirty="0" smtClean="0">
                <a:solidFill>
                  <a:schemeClr val="tx1"/>
                </a:solidFill>
              </a:rPr>
              <a:t>ustomer </a:t>
            </a:r>
            <a:r>
              <a:rPr lang="en-US" sz="800" dirty="0">
                <a:solidFill>
                  <a:schemeClr val="tx1"/>
                </a:solidFill>
              </a:rPr>
              <a:t>N</a:t>
            </a:r>
            <a:r>
              <a:rPr lang="en-US" sz="800" dirty="0" smtClean="0">
                <a:solidFill>
                  <a:schemeClr val="tx1"/>
                </a:solidFill>
              </a:rPr>
              <a:t>eeds 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29" name="Rectangle 128"/>
          <p:cNvSpPr/>
          <p:nvPr/>
        </p:nvSpPr>
        <p:spPr>
          <a:xfrm>
            <a:off x="3081352" y="3980745"/>
            <a:ext cx="1114042" cy="2940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Ethnographic behavioral research</a:t>
            </a:r>
            <a:endParaRPr lang="en-US" sz="800" dirty="0">
              <a:solidFill>
                <a:srgbClr val="00B0F0"/>
              </a:solidFill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11661" y="957036"/>
            <a:ext cx="9087673" cy="5359673"/>
            <a:chOff x="11661" y="984744"/>
            <a:chExt cx="9087673" cy="5359673"/>
          </a:xfrm>
        </p:grpSpPr>
        <p:sp>
          <p:nvSpPr>
            <p:cNvPr id="6" name="Right Arrow 5"/>
            <p:cNvSpPr/>
            <p:nvPr/>
          </p:nvSpPr>
          <p:spPr>
            <a:xfrm>
              <a:off x="26657" y="984744"/>
              <a:ext cx="9072677" cy="744144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75746" y="1124381"/>
              <a:ext cx="804760" cy="3176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2299669" y="1205790"/>
              <a:ext cx="804760" cy="3176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bg1"/>
                  </a:solidFill>
                </a:rPr>
                <a:t>YEAR 1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5135443" y="1197984"/>
              <a:ext cx="804760" cy="3176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bg1"/>
                  </a:solidFill>
                </a:rPr>
                <a:t>YEAR 2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7549306" y="1189610"/>
              <a:ext cx="8047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bg1"/>
                  </a:solidFill>
                </a:rPr>
                <a:t>YEAR 3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cxnSp>
          <p:nvCxnSpPr>
            <p:cNvPr id="50" name="Straight Connector 49"/>
            <p:cNvCxnSpPr/>
            <p:nvPr/>
          </p:nvCxnSpPr>
          <p:spPr>
            <a:xfrm flipH="1">
              <a:off x="1154014" y="1143486"/>
              <a:ext cx="6298" cy="4958627"/>
            </a:xfrm>
            <a:prstGeom prst="line">
              <a:avLst/>
            </a:prstGeom>
            <a:ln w="9525" cap="flat" cmpd="sng" algn="ctr">
              <a:solidFill>
                <a:schemeClr val="accent4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endCxn id="25" idx="2"/>
            </p:cNvCxnSpPr>
            <p:nvPr/>
          </p:nvCxnSpPr>
          <p:spPr>
            <a:xfrm>
              <a:off x="3834487" y="1143654"/>
              <a:ext cx="18707" cy="5108135"/>
            </a:xfrm>
            <a:prstGeom prst="line">
              <a:avLst/>
            </a:prstGeom>
            <a:ln w="9525" cap="flat" cmpd="sng" algn="ctr">
              <a:solidFill>
                <a:schemeClr val="accent4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11661" y="2182034"/>
              <a:ext cx="8802255" cy="0"/>
            </a:xfrm>
            <a:prstGeom prst="line">
              <a:avLst/>
            </a:prstGeom>
            <a:ln>
              <a:prstDash val="sysDot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26657" y="3044395"/>
              <a:ext cx="8802255" cy="0"/>
            </a:xfrm>
            <a:prstGeom prst="line">
              <a:avLst/>
            </a:prstGeom>
            <a:ln>
              <a:prstDash val="sysDot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>
              <a:off x="79073" y="4347250"/>
              <a:ext cx="8802255" cy="0"/>
            </a:xfrm>
            <a:prstGeom prst="line">
              <a:avLst/>
            </a:prstGeom>
            <a:ln>
              <a:prstDash val="sysDot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/>
            <p:nvPr/>
          </p:nvCxnSpPr>
          <p:spPr>
            <a:xfrm>
              <a:off x="80378" y="4866732"/>
              <a:ext cx="8802255" cy="0"/>
            </a:xfrm>
            <a:prstGeom prst="line">
              <a:avLst/>
            </a:prstGeom>
            <a:ln>
              <a:prstDash val="sysDot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/>
            <p:nvPr/>
          </p:nvCxnSpPr>
          <p:spPr>
            <a:xfrm>
              <a:off x="79073" y="5428036"/>
              <a:ext cx="8802255" cy="0"/>
            </a:xfrm>
            <a:prstGeom prst="line">
              <a:avLst/>
            </a:prstGeom>
            <a:ln>
              <a:prstDash val="sysDot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TextBox 144"/>
            <p:cNvSpPr txBox="1"/>
            <p:nvPr/>
          </p:nvSpPr>
          <p:spPr>
            <a:xfrm>
              <a:off x="18434" y="3884633"/>
              <a:ext cx="1141878" cy="46166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Customer Focus</a:t>
              </a:r>
              <a:endParaRPr lang="en-US" sz="1200" dirty="0"/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11662" y="3219274"/>
              <a:ext cx="1141878" cy="46166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Internal Culture</a:t>
              </a:r>
              <a:endParaRPr lang="en-US" sz="1200" dirty="0"/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17758" y="2411554"/>
              <a:ext cx="1141878" cy="46166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chemeClr val="bg1"/>
                  </a:solidFill>
                </a:rPr>
                <a:t>External Engagements 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15386" y="4391363"/>
              <a:ext cx="1141878" cy="4616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Capabilities Development</a:t>
              </a:r>
              <a:endParaRPr lang="en-US" sz="1200" dirty="0"/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20232" y="4931231"/>
              <a:ext cx="1141878" cy="4616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Ideation Processes</a:t>
              </a:r>
              <a:endParaRPr lang="en-US" sz="1200" dirty="0"/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18707" y="5513420"/>
              <a:ext cx="1141878" cy="83099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1200" dirty="0" smtClean="0"/>
            </a:p>
            <a:p>
              <a:pPr algn="ctr"/>
              <a:r>
                <a:rPr lang="en-US" sz="1200" dirty="0" smtClean="0"/>
                <a:t>Acceleration / Experiments</a:t>
              </a:r>
              <a:endParaRPr lang="en-US" sz="1200" dirty="0"/>
            </a:p>
            <a:p>
              <a:pPr algn="ctr"/>
              <a:endParaRPr lang="en-US" sz="1200" dirty="0"/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18434" y="1641863"/>
              <a:ext cx="1141878" cy="461665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Internal Organization</a:t>
              </a:r>
              <a:endParaRPr lang="en-US" sz="1200" dirty="0"/>
            </a:p>
          </p:txBody>
        </p:sp>
        <p:cxnSp>
          <p:nvCxnSpPr>
            <p:cNvPr id="293" name="Straight Connector 292"/>
            <p:cNvCxnSpPr/>
            <p:nvPr/>
          </p:nvCxnSpPr>
          <p:spPr>
            <a:xfrm>
              <a:off x="26657" y="3854020"/>
              <a:ext cx="8802255" cy="0"/>
            </a:xfrm>
            <a:prstGeom prst="line">
              <a:avLst/>
            </a:prstGeom>
            <a:ln>
              <a:prstDash val="sysDot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00" name="Straight Connector 299"/>
          <p:cNvCxnSpPr/>
          <p:nvPr/>
        </p:nvCxnSpPr>
        <p:spPr>
          <a:xfrm>
            <a:off x="7009586" y="1115778"/>
            <a:ext cx="28523" cy="5384579"/>
          </a:xfrm>
          <a:prstGeom prst="line">
            <a:avLst/>
          </a:prstGeom>
          <a:ln w="9525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1211344" y="4325480"/>
            <a:ext cx="7688525" cy="485658"/>
            <a:chOff x="1211344" y="4353188"/>
            <a:chExt cx="7688525" cy="485658"/>
          </a:xfrm>
        </p:grpSpPr>
        <p:sp>
          <p:nvSpPr>
            <p:cNvPr id="24" name="Rectangle 23"/>
            <p:cNvSpPr/>
            <p:nvPr/>
          </p:nvSpPr>
          <p:spPr>
            <a:xfrm>
              <a:off x="2284799" y="4400268"/>
              <a:ext cx="1654636" cy="431829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800" dirty="0" smtClean="0">
                  <a:solidFill>
                    <a:schemeClr val="tx1"/>
                  </a:solidFill>
                </a:rPr>
                <a:t>Innovation Framework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pic>
          <p:nvPicPr>
            <p:cNvPr id="104" name="Picture 10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03514" y="4450430"/>
              <a:ext cx="682841" cy="341735"/>
            </a:xfrm>
            <a:prstGeom prst="rect">
              <a:avLst/>
            </a:prstGeom>
          </p:spPr>
        </p:pic>
        <p:sp>
          <p:nvSpPr>
            <p:cNvPr id="110" name="Rectangle 109"/>
            <p:cNvSpPr/>
            <p:nvPr/>
          </p:nvSpPr>
          <p:spPr>
            <a:xfrm>
              <a:off x="4927735" y="4377181"/>
              <a:ext cx="728673" cy="461665"/>
            </a:xfrm>
            <a:prstGeom prst="rect">
              <a:avLst/>
            </a:prstGeom>
            <a:ln w="12700">
              <a:solidFill>
                <a:schemeClr val="accent1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US" sz="800" u="sng" dirty="0" smtClean="0">
                  <a:hlinkClick r:id="rId5"/>
                </a:rPr>
                <a:t>Launched </a:t>
              </a:r>
              <a:br>
                <a:rPr lang="en-US" sz="800" u="sng" dirty="0" smtClean="0">
                  <a:hlinkClick r:id="rId5"/>
                </a:rPr>
              </a:br>
              <a:r>
                <a:rPr lang="en-US" sz="800" u="sng" dirty="0" smtClean="0">
                  <a:hlinkClick r:id="rId5"/>
                </a:rPr>
                <a:t>Innovation </a:t>
              </a:r>
              <a:br>
                <a:rPr lang="en-US" sz="800" u="sng" dirty="0" smtClean="0">
                  <a:hlinkClick r:id="rId5"/>
                </a:rPr>
              </a:br>
              <a:r>
                <a:rPr lang="en-US" sz="800" u="sng" dirty="0" smtClean="0">
                  <a:hlinkClick r:id="rId5"/>
                </a:rPr>
                <a:t>Dashboard</a:t>
              </a:r>
              <a:endParaRPr lang="en-US" sz="800" u="sng" dirty="0"/>
            </a:p>
          </p:txBody>
        </p:sp>
        <p:sp>
          <p:nvSpPr>
            <p:cNvPr id="131" name="Rectangle 130"/>
            <p:cNvSpPr/>
            <p:nvPr/>
          </p:nvSpPr>
          <p:spPr>
            <a:xfrm>
              <a:off x="5722008" y="4371646"/>
              <a:ext cx="801540" cy="461665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800" dirty="0" smtClean="0"/>
                <a:t>Global Sensing Dashboard</a:t>
              </a:r>
              <a:endParaRPr lang="en-US" sz="800" dirty="0"/>
            </a:p>
          </p:txBody>
        </p:sp>
        <p:sp>
          <p:nvSpPr>
            <p:cNvPr id="133" name="Rectangle 132"/>
            <p:cNvSpPr/>
            <p:nvPr/>
          </p:nvSpPr>
          <p:spPr>
            <a:xfrm>
              <a:off x="3996966" y="4419522"/>
              <a:ext cx="851626" cy="405417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 smtClean="0">
                  <a:solidFill>
                    <a:schemeClr val="tx1"/>
                  </a:solidFill>
                </a:rPr>
                <a:t>Idea Collection &amp; Monitoring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35" name="Rectangle 134"/>
            <p:cNvSpPr/>
            <p:nvPr/>
          </p:nvSpPr>
          <p:spPr>
            <a:xfrm>
              <a:off x="6579838" y="4395563"/>
              <a:ext cx="743903" cy="405577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 smtClean="0">
                  <a:solidFill>
                    <a:schemeClr val="tx1"/>
                  </a:solidFill>
                </a:rPr>
                <a:t>Competitor Watchtower</a:t>
              </a:r>
              <a:endParaRPr lang="en-US" sz="800" dirty="0">
                <a:solidFill>
                  <a:srgbClr val="00B5D1"/>
                </a:solidFill>
              </a:endParaRPr>
            </a:p>
          </p:txBody>
        </p:sp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271671" y="4400269"/>
              <a:ext cx="628198" cy="363256"/>
            </a:xfrm>
            <a:prstGeom prst="rect">
              <a:avLst/>
            </a:prstGeom>
          </p:spPr>
        </p:pic>
        <p:pic>
          <p:nvPicPr>
            <p:cNvPr id="306" name="Picture 30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347952" y="4569170"/>
              <a:ext cx="636258" cy="258460"/>
            </a:xfrm>
            <a:prstGeom prst="rect">
              <a:avLst/>
            </a:prstGeom>
          </p:spPr>
        </p:pic>
        <p:sp>
          <p:nvSpPr>
            <p:cNvPr id="307" name="Rectangle 306"/>
            <p:cNvSpPr/>
            <p:nvPr/>
          </p:nvSpPr>
          <p:spPr>
            <a:xfrm>
              <a:off x="7390195" y="4395562"/>
              <a:ext cx="818293" cy="405577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 smtClean="0">
                  <a:solidFill>
                    <a:schemeClr val="tx1"/>
                  </a:solidFill>
                </a:rPr>
                <a:t>Conference Presentation</a:t>
              </a:r>
              <a:endParaRPr lang="en-US" sz="800" dirty="0">
                <a:solidFill>
                  <a:srgbClr val="00B5D1"/>
                </a:solidFill>
              </a:endParaRPr>
            </a:p>
          </p:txBody>
        </p:sp>
        <p:sp>
          <p:nvSpPr>
            <p:cNvPr id="308" name="TextBox 307"/>
            <p:cNvSpPr txBox="1"/>
            <p:nvPr/>
          </p:nvSpPr>
          <p:spPr>
            <a:xfrm>
              <a:off x="1211344" y="4353188"/>
              <a:ext cx="1009732" cy="215444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800" dirty="0" smtClean="0"/>
                <a:t>Innovation Needs</a:t>
              </a:r>
              <a:endParaRPr lang="en-US" sz="800" dirty="0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1180388" y="1546679"/>
            <a:ext cx="7492416" cy="560096"/>
            <a:chOff x="1180388" y="1574387"/>
            <a:chExt cx="7492416" cy="560096"/>
          </a:xfrm>
        </p:grpSpPr>
        <p:sp>
          <p:nvSpPr>
            <p:cNvPr id="30" name="Rectangle 29"/>
            <p:cNvSpPr/>
            <p:nvPr/>
          </p:nvSpPr>
          <p:spPr>
            <a:xfrm>
              <a:off x="7776316" y="1797263"/>
              <a:ext cx="896488" cy="32365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b="1" dirty="0" smtClean="0">
                  <a:solidFill>
                    <a:schemeClr val="bg1"/>
                  </a:solidFill>
                </a:rPr>
                <a:t>Internal Project Incubator</a:t>
              </a:r>
              <a:endParaRPr lang="en-US" sz="700" b="1" dirty="0">
                <a:solidFill>
                  <a:schemeClr val="bg1"/>
                </a:solidFill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1407983" y="1602506"/>
              <a:ext cx="707999" cy="504923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 smtClean="0">
                  <a:solidFill>
                    <a:schemeClr val="tx1"/>
                  </a:solidFill>
                </a:rPr>
                <a:t>Product Innovation Formalized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8" name="Rectangle 157"/>
            <p:cNvSpPr/>
            <p:nvPr/>
          </p:nvSpPr>
          <p:spPr>
            <a:xfrm>
              <a:off x="2386853" y="1594886"/>
              <a:ext cx="734970" cy="504923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 smtClean="0">
                  <a:solidFill>
                    <a:schemeClr val="tx1"/>
                  </a:solidFill>
                </a:rPr>
                <a:t>Added Sr. Internal Advisory</a:t>
              </a:r>
            </a:p>
            <a:p>
              <a:pPr algn="ctr"/>
              <a:r>
                <a:rPr lang="en-US" sz="800" dirty="0" smtClean="0">
                  <a:solidFill>
                    <a:schemeClr val="tx1"/>
                  </a:solidFill>
                </a:rPr>
                <a:t>Group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9" name="Rectangle 158"/>
            <p:cNvSpPr/>
            <p:nvPr/>
          </p:nvSpPr>
          <p:spPr>
            <a:xfrm>
              <a:off x="3427512" y="1601622"/>
              <a:ext cx="707999" cy="504923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 smtClean="0">
                  <a:solidFill>
                    <a:schemeClr val="tx1"/>
                  </a:solidFill>
                </a:rPr>
                <a:t>Innovation Across </a:t>
              </a:r>
              <a:br>
                <a:rPr lang="en-US" sz="800" dirty="0" smtClean="0">
                  <a:solidFill>
                    <a:schemeClr val="tx1"/>
                  </a:solidFill>
                </a:rPr>
              </a:br>
              <a:r>
                <a:rPr lang="en-US" sz="800" dirty="0" smtClean="0">
                  <a:solidFill>
                    <a:schemeClr val="tx1"/>
                  </a:solidFill>
                </a:rPr>
                <a:t>15-Person</a:t>
              </a:r>
            </a:p>
            <a:p>
              <a:pPr algn="ctr"/>
              <a:r>
                <a:rPr lang="en-US" sz="800" dirty="0" smtClean="0">
                  <a:solidFill>
                    <a:schemeClr val="tx1"/>
                  </a:solidFill>
                </a:rPr>
                <a:t>Team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pic>
          <p:nvPicPr>
            <p:cNvPr id="222" name="Picture 221"/>
            <p:cNvPicPr>
              <a:picLocks noChangeAspect="1"/>
            </p:cNvPicPr>
            <p:nvPr/>
          </p:nvPicPr>
          <p:blipFill rotWithShape="1">
            <a:blip r:embed="rId8"/>
            <a:srcRect l="3480" t="15120" r="1724" b="1015"/>
            <a:stretch/>
          </p:blipFill>
          <p:spPr>
            <a:xfrm>
              <a:off x="6109980" y="1618529"/>
              <a:ext cx="640851" cy="484198"/>
            </a:xfrm>
            <a:prstGeom prst="rect">
              <a:avLst/>
            </a:prstGeom>
          </p:spPr>
        </p:pic>
        <p:sp>
          <p:nvSpPr>
            <p:cNvPr id="223" name="Rectangle 222"/>
            <p:cNvSpPr/>
            <p:nvPr/>
          </p:nvSpPr>
          <p:spPr>
            <a:xfrm>
              <a:off x="5347752" y="1616862"/>
              <a:ext cx="707999" cy="504923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 smtClean="0">
                  <a:solidFill>
                    <a:schemeClr val="tx1"/>
                  </a:solidFill>
                </a:rPr>
                <a:t>Increased Engaging Around the Company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224" name="Rectangle 223"/>
            <p:cNvSpPr/>
            <p:nvPr/>
          </p:nvSpPr>
          <p:spPr>
            <a:xfrm>
              <a:off x="6826379" y="1594736"/>
              <a:ext cx="1846425" cy="164034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dirty="0" smtClean="0">
                  <a:solidFill>
                    <a:schemeClr val="tx1"/>
                  </a:solidFill>
                </a:rPr>
                <a:t>Formal Partnerships within the Company</a:t>
              </a:r>
              <a:endParaRPr lang="en-US" sz="700" dirty="0">
                <a:solidFill>
                  <a:schemeClr val="tx1"/>
                </a:solidFill>
              </a:endParaRPr>
            </a:p>
          </p:txBody>
        </p:sp>
        <p:sp>
          <p:nvSpPr>
            <p:cNvPr id="226" name="Rectangle 225"/>
            <p:cNvSpPr/>
            <p:nvPr/>
          </p:nvSpPr>
          <p:spPr>
            <a:xfrm>
              <a:off x="4456587" y="1615360"/>
              <a:ext cx="707999" cy="504923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 smtClean="0">
                  <a:solidFill>
                    <a:schemeClr val="tx1"/>
                  </a:solidFill>
                </a:rPr>
                <a:t>Seed Funding for R&amp;D and Amplifying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5173081" y="1602455"/>
              <a:ext cx="1805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$$</a:t>
              </a:r>
              <a:endParaRPr lang="en-US" sz="1400" dirty="0"/>
            </a:p>
          </p:txBody>
        </p:sp>
        <p:pic>
          <p:nvPicPr>
            <p:cNvPr id="74" name="Picture 73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99" t="16185" r="13001" b="18039"/>
            <a:stretch/>
          </p:blipFill>
          <p:spPr>
            <a:xfrm>
              <a:off x="6800183" y="1795705"/>
              <a:ext cx="926781" cy="315230"/>
            </a:xfrm>
            <a:prstGeom prst="rect">
              <a:avLst/>
            </a:prstGeom>
          </p:spPr>
        </p:pic>
        <p:pic>
          <p:nvPicPr>
            <p:cNvPr id="146" name="Picture 145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97" t="3662" r="73803" b="78028"/>
            <a:stretch/>
          </p:blipFill>
          <p:spPr>
            <a:xfrm>
              <a:off x="2132489" y="1608308"/>
              <a:ext cx="247781" cy="226842"/>
            </a:xfrm>
            <a:prstGeom prst="rect">
              <a:avLst/>
            </a:prstGeom>
          </p:spPr>
        </p:pic>
        <p:pic>
          <p:nvPicPr>
            <p:cNvPr id="147" name="Picture 146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549" t="39437" r="40985" b="42535"/>
            <a:stretch/>
          </p:blipFill>
          <p:spPr>
            <a:xfrm>
              <a:off x="3146950" y="1824196"/>
              <a:ext cx="263005" cy="271489"/>
            </a:xfrm>
            <a:prstGeom prst="rect">
              <a:avLst/>
            </a:prstGeom>
          </p:spPr>
        </p:pic>
        <p:pic>
          <p:nvPicPr>
            <p:cNvPr id="153" name="Picture 152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97" t="76056" r="73803" b="3380"/>
            <a:stretch/>
          </p:blipFill>
          <p:spPr>
            <a:xfrm>
              <a:off x="3143333" y="1574387"/>
              <a:ext cx="279190" cy="287054"/>
            </a:xfrm>
            <a:prstGeom prst="rect">
              <a:avLst/>
            </a:prstGeom>
          </p:spPr>
        </p:pic>
        <p:pic>
          <p:nvPicPr>
            <p:cNvPr id="156" name="Picture 155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97" t="22535" r="73803" b="58873"/>
            <a:stretch/>
          </p:blipFill>
          <p:spPr>
            <a:xfrm>
              <a:off x="2125700" y="1852442"/>
              <a:ext cx="261715" cy="243284"/>
            </a:xfrm>
            <a:prstGeom prst="rect">
              <a:avLst/>
            </a:prstGeom>
          </p:spPr>
        </p:pic>
        <p:pic>
          <p:nvPicPr>
            <p:cNvPr id="160" name="Picture 159"/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549" t="57606" r="40985" b="24085"/>
            <a:stretch/>
          </p:blipFill>
          <p:spPr>
            <a:xfrm>
              <a:off x="4143222" y="1597801"/>
              <a:ext cx="277126" cy="290536"/>
            </a:xfrm>
            <a:prstGeom prst="rect">
              <a:avLst/>
            </a:prstGeom>
          </p:spPr>
        </p:pic>
        <p:pic>
          <p:nvPicPr>
            <p:cNvPr id="161" name="Picture 160"/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549" t="76620" r="40985" b="5070"/>
            <a:stretch/>
          </p:blipFill>
          <p:spPr>
            <a:xfrm>
              <a:off x="4165882" y="1864344"/>
              <a:ext cx="257671" cy="270139"/>
            </a:xfrm>
            <a:prstGeom prst="rect">
              <a:avLst/>
            </a:prstGeom>
          </p:spPr>
        </p:pic>
        <p:pic>
          <p:nvPicPr>
            <p:cNvPr id="162" name="Picture 161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0388" y="1740529"/>
              <a:ext cx="220077" cy="226656"/>
            </a:xfrm>
            <a:prstGeom prst="rect">
              <a:avLst/>
            </a:prstGeom>
          </p:spPr>
        </p:pic>
      </p:grpSp>
      <p:grpSp>
        <p:nvGrpSpPr>
          <p:cNvPr id="34" name="Group 33"/>
          <p:cNvGrpSpPr/>
          <p:nvPr/>
        </p:nvGrpSpPr>
        <p:grpSpPr>
          <a:xfrm>
            <a:off x="1230241" y="3050656"/>
            <a:ext cx="7637046" cy="784070"/>
            <a:chOff x="1230241" y="3078364"/>
            <a:chExt cx="7637046" cy="784070"/>
          </a:xfrm>
        </p:grpSpPr>
        <p:sp>
          <p:nvSpPr>
            <p:cNvPr id="20" name="Rectangle 19"/>
            <p:cNvSpPr/>
            <p:nvPr/>
          </p:nvSpPr>
          <p:spPr>
            <a:xfrm>
              <a:off x="1230241" y="3393885"/>
              <a:ext cx="757405" cy="381565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 smtClean="0">
                  <a:solidFill>
                    <a:schemeClr val="tx1"/>
                  </a:solidFill>
                </a:rPr>
                <a:t>Innovation Leadership </a:t>
              </a:r>
            </a:p>
            <a:p>
              <a:pPr algn="ctr"/>
              <a:r>
                <a:rPr lang="en-US" sz="800" dirty="0" smtClean="0">
                  <a:solidFill>
                    <a:schemeClr val="tx1"/>
                  </a:solidFill>
                </a:rPr>
                <a:t>Training 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300" y="3078364"/>
              <a:ext cx="480837" cy="269268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18"/>
            <a:srcRect t="46032"/>
            <a:stretch/>
          </p:blipFill>
          <p:spPr>
            <a:xfrm>
              <a:off x="5274583" y="3536950"/>
              <a:ext cx="1285837" cy="325484"/>
            </a:xfrm>
            <a:prstGeom prst="rect">
              <a:avLst/>
            </a:prstGeom>
          </p:spPr>
        </p:pic>
        <p:pic>
          <p:nvPicPr>
            <p:cNvPr id="68" name="Picture 67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2032245" y="3394935"/>
              <a:ext cx="723881" cy="428327"/>
            </a:xfrm>
            <a:prstGeom prst="rect">
              <a:avLst/>
            </a:prstGeom>
          </p:spPr>
        </p:pic>
        <p:sp>
          <p:nvSpPr>
            <p:cNvPr id="82" name="Rectangle 81"/>
            <p:cNvSpPr/>
            <p:nvPr/>
          </p:nvSpPr>
          <p:spPr>
            <a:xfrm>
              <a:off x="2812380" y="3391578"/>
              <a:ext cx="710080" cy="44963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 smtClean="0">
                  <a:solidFill>
                    <a:schemeClr val="tx1"/>
                  </a:solidFill>
                </a:rPr>
                <a:t>Outcome-Driven Innovation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2825729" y="3158158"/>
              <a:ext cx="658691" cy="168834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6610937" y="3479839"/>
              <a:ext cx="1187879" cy="338554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Design Thinking, Lean Startup</a:t>
              </a:r>
              <a:endParaRPr lang="en-US" sz="800" dirty="0"/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4267825" y="3630387"/>
              <a:ext cx="955956" cy="215444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800" dirty="0" smtClean="0"/>
                <a:t>Industry Training</a:t>
              </a:r>
              <a:endParaRPr lang="en-US" sz="800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548601" y="3081229"/>
              <a:ext cx="5318686" cy="13982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 smtClean="0"/>
                <a:t>Connectivity, Amplification and Internal Recognitions  for Innovation</a:t>
              </a:r>
              <a:endParaRPr lang="en-US" sz="800" dirty="0"/>
            </a:p>
          </p:txBody>
        </p:sp>
        <p:pic>
          <p:nvPicPr>
            <p:cNvPr id="84" name="Picture 83"/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3623852" y="3621538"/>
              <a:ext cx="449012" cy="220370"/>
            </a:xfrm>
            <a:prstGeom prst="rect">
              <a:avLst/>
            </a:prstGeom>
          </p:spPr>
        </p:pic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3641954" y="3521456"/>
              <a:ext cx="410370" cy="111803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4494205" y="3296647"/>
              <a:ext cx="481823" cy="253592"/>
            </a:xfrm>
            <a:prstGeom prst="rect">
              <a:avLst/>
            </a:prstGeom>
          </p:spPr>
        </p:pic>
        <p:sp>
          <p:nvSpPr>
            <p:cNvPr id="109" name="TextBox 108"/>
            <p:cNvSpPr txBox="1"/>
            <p:nvPr/>
          </p:nvSpPr>
          <p:spPr>
            <a:xfrm>
              <a:off x="7874547" y="3481872"/>
              <a:ext cx="967039" cy="338554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Sponsor Industry </a:t>
              </a:r>
              <a:br>
                <a:rPr lang="en-US" sz="800" dirty="0" smtClean="0"/>
              </a:br>
              <a:r>
                <a:rPr lang="en-US" sz="800" dirty="0" smtClean="0"/>
                <a:t>Certifications</a:t>
              </a:r>
              <a:endParaRPr lang="en-US" sz="800" dirty="0"/>
            </a:p>
          </p:txBody>
        </p:sp>
        <p:sp>
          <p:nvSpPr>
            <p:cNvPr id="294" name="Rectangle 293"/>
            <p:cNvSpPr/>
            <p:nvPr/>
          </p:nvSpPr>
          <p:spPr>
            <a:xfrm>
              <a:off x="2003134" y="3086949"/>
              <a:ext cx="800817" cy="279695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 smtClean="0">
                  <a:solidFill>
                    <a:schemeClr val="tx1"/>
                  </a:solidFill>
                </a:rPr>
                <a:t>Academic Training </a:t>
              </a:r>
            </a:p>
          </p:txBody>
        </p:sp>
        <p:sp>
          <p:nvSpPr>
            <p:cNvPr id="295" name="Rectangle 294"/>
            <p:cNvSpPr/>
            <p:nvPr/>
          </p:nvSpPr>
          <p:spPr>
            <a:xfrm>
              <a:off x="3555632" y="3269465"/>
              <a:ext cx="728015" cy="17366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 smtClean="0">
                  <a:solidFill>
                    <a:schemeClr val="tx1"/>
                  </a:solidFill>
                </a:rPr>
                <a:t>Newsletters</a:t>
              </a:r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5474325" y="3287487"/>
              <a:ext cx="955956" cy="215444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Internal Events</a:t>
              </a:r>
              <a:endParaRPr lang="en-US" sz="800" dirty="0"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1223941" y="2202931"/>
            <a:ext cx="7472538" cy="813459"/>
            <a:chOff x="1223941" y="2230639"/>
            <a:chExt cx="7472538" cy="813459"/>
          </a:xfrm>
        </p:grpSpPr>
        <p:sp>
          <p:nvSpPr>
            <p:cNvPr id="11" name="Rectangle 10"/>
            <p:cNvSpPr/>
            <p:nvPr/>
          </p:nvSpPr>
          <p:spPr>
            <a:xfrm>
              <a:off x="7726964" y="2234097"/>
              <a:ext cx="969515" cy="228704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 smtClean="0">
                  <a:solidFill>
                    <a:schemeClr val="tx1"/>
                  </a:solidFill>
                </a:rPr>
                <a:t> Accelerators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050717" y="2232676"/>
              <a:ext cx="1093313" cy="192889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 smtClean="0">
                  <a:solidFill>
                    <a:schemeClr val="tx1"/>
                  </a:solidFill>
                </a:rPr>
                <a:t>Global Research</a:t>
              </a:r>
            </a:p>
          </p:txBody>
        </p:sp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5195018" y="2297802"/>
              <a:ext cx="544298" cy="99933"/>
            </a:xfrm>
            <a:prstGeom prst="rect">
              <a:avLst/>
            </a:prstGeom>
          </p:spPr>
        </p:pic>
        <p:pic>
          <p:nvPicPr>
            <p:cNvPr id="115" name="Picture 114"/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2302207" y="2580542"/>
              <a:ext cx="803177" cy="437778"/>
            </a:xfrm>
            <a:prstGeom prst="rect">
              <a:avLst/>
            </a:prstGeom>
          </p:spPr>
        </p:pic>
        <p:sp>
          <p:nvSpPr>
            <p:cNvPr id="108" name="Rectangle 107"/>
            <p:cNvSpPr/>
            <p:nvPr/>
          </p:nvSpPr>
          <p:spPr>
            <a:xfrm>
              <a:off x="1258494" y="2600913"/>
              <a:ext cx="851905" cy="381949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 smtClean="0">
                  <a:solidFill>
                    <a:schemeClr val="tx1"/>
                  </a:solidFill>
                </a:rPr>
                <a:t>VC Committee &amp; PAC </a:t>
              </a:r>
              <a:br>
                <a:rPr lang="en-US" sz="800" dirty="0" smtClean="0">
                  <a:solidFill>
                    <a:schemeClr val="tx1"/>
                  </a:solidFill>
                </a:rPr>
              </a:br>
              <a:r>
                <a:rPr lang="en-US" sz="800" dirty="0" smtClean="0">
                  <a:solidFill>
                    <a:schemeClr val="tx1"/>
                  </a:solidFill>
                </a:rPr>
                <a:t>(Capitol Hill)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0110" y="2459571"/>
              <a:ext cx="448554" cy="336416"/>
            </a:xfrm>
            <a:prstGeom prst="rect">
              <a:avLst/>
            </a:prstGeom>
          </p:spPr>
        </p:pic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1223941" y="2256841"/>
              <a:ext cx="872412" cy="296846"/>
            </a:xfrm>
            <a:prstGeom prst="rect">
              <a:avLst/>
            </a:prstGeom>
          </p:spPr>
        </p:pic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4015520" y="2494780"/>
              <a:ext cx="727007" cy="365804"/>
            </a:xfrm>
            <a:prstGeom prst="rect">
              <a:avLst/>
            </a:prstGeom>
          </p:spPr>
        </p:pic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4797148" y="2472747"/>
              <a:ext cx="346883" cy="194254"/>
            </a:xfrm>
            <a:prstGeom prst="rect">
              <a:avLst/>
            </a:prstGeom>
          </p:spPr>
        </p:pic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4789630" y="2682959"/>
              <a:ext cx="285021" cy="291440"/>
            </a:xfrm>
            <a:prstGeom prst="rect">
              <a:avLst/>
            </a:prstGeom>
          </p:spPr>
        </p:pic>
        <p:sp>
          <p:nvSpPr>
            <p:cNvPr id="230" name="Rectangle 229"/>
            <p:cNvSpPr/>
            <p:nvPr/>
          </p:nvSpPr>
          <p:spPr>
            <a:xfrm>
              <a:off x="3953588" y="2849339"/>
              <a:ext cx="968989" cy="19103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i="1" dirty="0" smtClean="0">
                  <a:solidFill>
                    <a:schemeClr val="tx1"/>
                  </a:solidFill>
                </a:rPr>
                <a:t>RR Donnelly</a:t>
              </a:r>
            </a:p>
          </p:txBody>
        </p:sp>
        <p:sp>
          <p:nvSpPr>
            <p:cNvPr id="232" name="Rectangle 231"/>
            <p:cNvSpPr/>
            <p:nvPr/>
          </p:nvSpPr>
          <p:spPr>
            <a:xfrm>
              <a:off x="6733433" y="2244705"/>
              <a:ext cx="814981" cy="200785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 smtClean="0">
                  <a:solidFill>
                    <a:schemeClr val="tx1"/>
                  </a:solidFill>
                </a:rPr>
                <a:t>Academic</a:t>
              </a:r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5233572" y="2841699"/>
              <a:ext cx="1201776" cy="202399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 smtClean="0">
                  <a:solidFill>
                    <a:schemeClr val="tx1"/>
                  </a:solidFill>
                </a:rPr>
                <a:t>Consulting Industry</a:t>
              </a:r>
            </a:p>
          </p:txBody>
        </p:sp>
        <p:pic>
          <p:nvPicPr>
            <p:cNvPr id="166" name="Picture 165"/>
            <p:cNvPicPr>
              <a:picLocks noChangeAspect="1"/>
            </p:cNvPicPr>
            <p:nvPr/>
          </p:nvPicPr>
          <p:blipFill rotWithShape="1"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934"/>
            <a:stretch/>
          </p:blipFill>
          <p:spPr>
            <a:xfrm>
              <a:off x="5818630" y="2272785"/>
              <a:ext cx="583591" cy="531454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3234195" y="2807657"/>
              <a:ext cx="683810" cy="221233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3213185" y="2624322"/>
              <a:ext cx="776229" cy="171916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3201357" y="2432262"/>
              <a:ext cx="769942" cy="180653"/>
            </a:xfrm>
            <a:prstGeom prst="rect">
              <a:avLst/>
            </a:prstGeom>
          </p:spPr>
        </p:pic>
        <p:sp>
          <p:nvSpPr>
            <p:cNvPr id="168" name="Rectangle 167"/>
            <p:cNvSpPr/>
            <p:nvPr/>
          </p:nvSpPr>
          <p:spPr>
            <a:xfrm>
              <a:off x="2267176" y="2230639"/>
              <a:ext cx="1752313" cy="177161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 smtClean="0">
                  <a:solidFill>
                    <a:schemeClr val="tx1"/>
                  </a:solidFill>
                </a:rPr>
                <a:t>External Sensing</a:t>
              </a:r>
            </a:p>
          </p:txBody>
        </p:sp>
      </p:grpSp>
      <p:sp>
        <p:nvSpPr>
          <p:cNvPr id="144" name="Rectangle 143"/>
          <p:cNvSpPr/>
          <p:nvPr/>
        </p:nvSpPr>
        <p:spPr>
          <a:xfrm>
            <a:off x="4898915" y="3937932"/>
            <a:ext cx="1302499" cy="34188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Demand studies (voice of customer)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14308" y="3807944"/>
            <a:ext cx="11937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i="1" dirty="0" smtClean="0">
                <a:solidFill>
                  <a:schemeClr val="accent1"/>
                </a:solidFill>
              </a:rPr>
              <a:t>Jobs To Be Done</a:t>
            </a:r>
            <a:endParaRPr lang="en-US" sz="900" b="1" i="1" dirty="0">
              <a:solidFill>
                <a:schemeClr val="accent1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1794086" y="5372331"/>
            <a:ext cx="5856370" cy="1041585"/>
            <a:chOff x="1794086" y="5372331"/>
            <a:chExt cx="5856370" cy="1041585"/>
          </a:xfrm>
        </p:grpSpPr>
        <p:grpSp>
          <p:nvGrpSpPr>
            <p:cNvPr id="18" name="Group 17"/>
            <p:cNvGrpSpPr/>
            <p:nvPr/>
          </p:nvGrpSpPr>
          <p:grpSpPr>
            <a:xfrm>
              <a:off x="1794086" y="5372331"/>
              <a:ext cx="5856370" cy="1041585"/>
              <a:chOff x="1794086" y="5372331"/>
              <a:chExt cx="5856370" cy="1041585"/>
            </a:xfrm>
          </p:grpSpPr>
          <p:sp>
            <p:nvSpPr>
              <p:cNvPr id="29" name="Rectangle 28"/>
              <p:cNvSpPr/>
              <p:nvPr/>
            </p:nvSpPr>
            <p:spPr>
              <a:xfrm>
                <a:off x="6618344" y="5693471"/>
                <a:ext cx="869196" cy="468311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800" dirty="0" smtClean="0">
                    <a:solidFill>
                      <a:schemeClr val="tx1"/>
                    </a:solidFill>
                  </a:rPr>
                  <a:t>Stood up Corporate Lab (Strategic experiments)</a:t>
                </a:r>
                <a:endParaRPr lang="en-US" sz="800" b="1" dirty="0">
                  <a:solidFill>
                    <a:schemeClr val="tx2">
                      <a:lumMod val="40000"/>
                      <a:lumOff val="60000"/>
                    </a:schemeClr>
                  </a:solidFill>
                </a:endParaRPr>
              </a:p>
            </p:txBody>
          </p:sp>
          <p:grpSp>
            <p:nvGrpSpPr>
              <p:cNvPr id="4" name="Group 3"/>
              <p:cNvGrpSpPr/>
              <p:nvPr/>
            </p:nvGrpSpPr>
            <p:grpSpPr>
              <a:xfrm>
                <a:off x="1794086" y="5372331"/>
                <a:ext cx="5856370" cy="1041585"/>
                <a:chOff x="1794086" y="5400039"/>
                <a:chExt cx="5856370" cy="1041585"/>
              </a:xfrm>
            </p:grpSpPr>
            <p:sp>
              <p:nvSpPr>
                <p:cNvPr id="25" name="Rectangle 24"/>
                <p:cNvSpPr/>
                <p:nvPr/>
              </p:nvSpPr>
              <p:spPr>
                <a:xfrm>
                  <a:off x="3332912" y="5677971"/>
                  <a:ext cx="1040563" cy="573818"/>
                </a:xfrm>
                <a:prstGeom prst="rect">
                  <a:avLst/>
                </a:pr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800" dirty="0" smtClean="0">
                      <a:solidFill>
                        <a:schemeClr val="tx1"/>
                      </a:solidFill>
                    </a:rPr>
                    <a:t>Crowdsourced Idea Prioritization </a:t>
                  </a:r>
                </a:p>
              </p:txBody>
            </p:sp>
            <p:sp>
              <p:nvSpPr>
                <p:cNvPr id="28" name="Rectangle 27"/>
                <p:cNvSpPr/>
                <p:nvPr/>
              </p:nvSpPr>
              <p:spPr>
                <a:xfrm>
                  <a:off x="4601881" y="5764451"/>
                  <a:ext cx="869196" cy="404150"/>
                </a:xfrm>
                <a:prstGeom prst="rect">
                  <a:avLst/>
                </a:prstGeom>
                <a:no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800" dirty="0" smtClean="0">
                      <a:solidFill>
                        <a:schemeClr val="tx1"/>
                      </a:solidFill>
                    </a:rPr>
                    <a:t>Sponsored evaluations </a:t>
                  </a:r>
                  <a:endParaRPr lang="en-US" sz="800" dirty="0">
                    <a:solidFill>
                      <a:srgbClr val="00B5D1"/>
                    </a:solidFill>
                  </a:endParaRPr>
                </a:p>
              </p:txBody>
            </p:sp>
            <p:pic>
              <p:nvPicPr>
                <p:cNvPr id="304" name="Picture 303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794086" y="5661628"/>
                  <a:ext cx="1306111" cy="779996"/>
                </a:xfrm>
                <a:prstGeom prst="rect">
                  <a:avLst/>
                </a:prstGeom>
              </p:spPr>
            </p:pic>
            <p:sp>
              <p:nvSpPr>
                <p:cNvPr id="305" name="TextBox 304"/>
                <p:cNvSpPr txBox="1"/>
                <p:nvPr/>
              </p:nvSpPr>
              <p:spPr>
                <a:xfrm>
                  <a:off x="1821942" y="5458714"/>
                  <a:ext cx="1221776" cy="215444"/>
                </a:xfrm>
                <a:prstGeom prst="rect">
                  <a:avLst/>
                </a:prstGeom>
                <a:noFill/>
                <a:ln w="12700">
                  <a:solidFill>
                    <a:schemeClr val="accent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800" dirty="0" smtClean="0"/>
                    <a:t>Acceleration Process</a:t>
                  </a:r>
                  <a:endParaRPr lang="en-US" sz="800" dirty="0"/>
                </a:p>
              </p:txBody>
            </p:sp>
            <p:sp>
              <p:nvSpPr>
                <p:cNvPr id="78" name="Right Arrow 77"/>
                <p:cNvSpPr/>
                <p:nvPr/>
              </p:nvSpPr>
              <p:spPr>
                <a:xfrm>
                  <a:off x="4682062" y="5400039"/>
                  <a:ext cx="2968394" cy="330189"/>
                </a:xfrm>
                <a:prstGeom prst="rightArrow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400" dirty="0" smtClean="0"/>
                    <a:t>Test/Learn to kill, validate, or pivot </a:t>
                  </a:r>
                  <a:endParaRPr lang="en-US" sz="1400" dirty="0"/>
                </a:p>
              </p:txBody>
            </p:sp>
            <p:pic>
              <p:nvPicPr>
                <p:cNvPr id="37" name="Picture 36"/>
                <p:cNvPicPr>
                  <a:picLocks noChangeAspect="1"/>
                </p:cNvPicPr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205623" y="5662867"/>
                  <a:ext cx="145658" cy="194210"/>
                </a:xfrm>
                <a:prstGeom prst="rect">
                  <a:avLst/>
                </a:prstGeom>
              </p:spPr>
            </p:pic>
          </p:grpSp>
        </p:grpSp>
        <p:sp>
          <p:nvSpPr>
            <p:cNvPr id="163" name="Rectangle 162"/>
            <p:cNvSpPr/>
            <p:nvPr/>
          </p:nvSpPr>
          <p:spPr>
            <a:xfrm>
              <a:off x="5507157" y="5748014"/>
              <a:ext cx="869196" cy="40415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 smtClean="0">
                  <a:solidFill>
                    <a:schemeClr val="tx1"/>
                  </a:solidFill>
                </a:rPr>
                <a:t>Research, experiments</a:t>
              </a:r>
              <a:endParaRPr lang="en-US" sz="800" dirty="0">
                <a:solidFill>
                  <a:srgbClr val="00B5D1"/>
                </a:solidFill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6730282" y="2517049"/>
            <a:ext cx="956619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r>
              <a:rPr lang="en-US" sz="800" dirty="0" smtClean="0"/>
              <a:t>Student engagement Product Challenges</a:t>
            </a:r>
          </a:p>
          <a:p>
            <a:r>
              <a:rPr lang="en-US" sz="800" dirty="0" smtClean="0"/>
              <a:t>R&amp;D </a:t>
            </a:r>
            <a:endParaRPr lang="en-US" sz="800" dirty="0"/>
          </a:p>
        </p:txBody>
      </p:sp>
      <p:sp>
        <p:nvSpPr>
          <p:cNvPr id="31" name="TextBox 30"/>
          <p:cNvSpPr txBox="1"/>
          <p:nvPr/>
        </p:nvSpPr>
        <p:spPr>
          <a:xfrm>
            <a:off x="7963054" y="2514933"/>
            <a:ext cx="495793" cy="38027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r>
              <a:rPr lang="en-US" sz="800" dirty="0" smtClean="0"/>
              <a:t>Sponsors</a:t>
            </a:r>
          </a:p>
          <a:p>
            <a:r>
              <a:rPr lang="en-US" sz="800" dirty="0" smtClean="0"/>
              <a:t>Mentors</a:t>
            </a:r>
          </a:p>
          <a:p>
            <a:r>
              <a:rPr lang="en-US" sz="800" dirty="0" smtClean="0"/>
              <a:t>Advisors 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4134920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9" grpId="0" animBg="1"/>
      <p:bldP spid="144" grpId="0" animBg="1"/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ATACLASSIFICATIONTEXTBOXDEFAULTNAME123" val="DataClassificationTextBoxDefaultName12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ATACLASSIFICATIONTEXTBOXDEFAULTNAME123" val="DataClassificationTextBoxDefaultName12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ATACLASSIFICATIONTEXTBOXDEFAULTNAME123" val="DataClassificationTextBoxDefaultName12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ATACLASSIFICATIONTEXTBOXDEFAULTNAME123" val="DataClassificationTextBoxDefaultName12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ATACLASSIFICATIONTEXTBOXDEFAULTNAME123" val="DataClassificationTextBoxDefaultName12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ATACLASSIFICATIONTEXTBOXDEFAULTNAME123" val="DataClassificationTextBoxDefaultName12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ATACLASSIFICATIONTEXTBOXDEFAULTNAME123" val="DataClassificationTextBoxDefaultName12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ATACLASSIFICATIONTEXTBOXDEFAULTNAME123" val="DataClassificationTextBoxDefaultName12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ATACLASSIFICATIONTEXTBOXDEFAULTNAME123" val="DataClassificationTextBoxDefaultName12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ATACLASSIFICATIONTEXTBOXDEFAULTNAME123" val="DataClassificationTextBoxDefaultName12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TIME" val="10/4/2017 10:43:41 AM"/>
</p:tagLst>
</file>

<file path=ppt/theme/theme1.xml><?xml version="1.0" encoding="utf-8"?>
<a:theme xmlns:a="http://schemas.openxmlformats.org/drawingml/2006/main" name="1_Theme1">
  <a:themeElements>
    <a:clrScheme name="TIAA 2021">
      <a:dk1>
        <a:srgbClr val="003765"/>
      </a:dk1>
      <a:lt1>
        <a:srgbClr val="FFFFFF"/>
      </a:lt1>
      <a:dk2>
        <a:srgbClr val="BEC6C4"/>
      </a:dk2>
      <a:lt2>
        <a:srgbClr val="E6EAE9"/>
      </a:lt2>
      <a:accent1>
        <a:srgbClr val="003765"/>
      </a:accent1>
      <a:accent2>
        <a:srgbClr val="743ABD"/>
      </a:accent2>
      <a:accent3>
        <a:srgbClr val="0067B9"/>
      </a:accent3>
      <a:accent4>
        <a:srgbClr val="00A3E0"/>
      </a:accent4>
      <a:accent5>
        <a:srgbClr val="99D6EA"/>
      </a:accent5>
      <a:accent6>
        <a:srgbClr val="FFA300"/>
      </a:accent6>
      <a:hlink>
        <a:srgbClr val="00A3E0"/>
      </a:hlink>
      <a:folHlink>
        <a:srgbClr val="A9ABAD"/>
      </a:folHlink>
    </a:clrScheme>
    <a:fontScheme name="TIAA 2021">
      <a:majorFont>
        <a:latin typeface="Gill Sans MT"/>
        <a:ea typeface=""/>
        <a:cs typeface=""/>
      </a:majorFont>
      <a:minorFont>
        <a:latin typeface="Franklin Gothic Book"/>
        <a:ea typeface=""/>
        <a:cs typeface=""/>
      </a:minorFont>
    </a:fontScheme>
    <a:fmtScheme name="Banded Edge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777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noFill/>
        </a:ln>
      </a:spPr>
      <a:bodyPr wrap="square" lIns="0" tIns="0" rIns="0" bIns="0" rtlCol="0">
        <a:spAutoFit/>
      </a:bodyPr>
      <a:lstStyle>
        <a:defPPr>
          <a:defRPr sz="16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PPT_Standard_T V2.potx [Read-Only]" id="{958DBB94-DAC9-4BA5-8E14-57F9604D591B}" vid="{81318361-7AC2-488A-B839-565699EE04B6}"/>
    </a:ext>
  </a:extLst>
</a:theme>
</file>

<file path=ppt/theme/theme2.xml><?xml version="1.0" encoding="utf-8"?>
<a:theme xmlns:a="http://schemas.openxmlformats.org/drawingml/2006/main" name="Custom Design">
  <a:themeElements>
    <a:clrScheme name="Custom 2">
      <a:dk1>
        <a:srgbClr val="000000"/>
      </a:dk1>
      <a:lt1>
        <a:srgbClr val="FFFFFF"/>
      </a:lt1>
      <a:dk2>
        <a:srgbClr val="004B86"/>
      </a:dk2>
      <a:lt2>
        <a:srgbClr val="E7E6E6"/>
      </a:lt2>
      <a:accent1>
        <a:srgbClr val="0D3C5E"/>
      </a:accent1>
      <a:accent2>
        <a:srgbClr val="00BD3C"/>
      </a:accent2>
      <a:accent3>
        <a:srgbClr val="FFBB00"/>
      </a:accent3>
      <a:accent4>
        <a:srgbClr val="E84523"/>
      </a:accent4>
      <a:accent5>
        <a:srgbClr val="61B5E5"/>
      </a:accent5>
      <a:accent6>
        <a:srgbClr val="00B481"/>
      </a:accent6>
      <a:hlink>
        <a:srgbClr val="9F5CB4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item1.xml><?xml version="1.0" encoding="utf-8"?>
<VariableList UniqueId="b2032f8a-fca2-434c-841b-e0ae566e472a" Name="Computed" ContentType="XML" MajorVersion="0" MinorVersion="1" isLocalCopy="False" IsBaseObject="False" DataSourceId="2943dd3c-d1ac-4017-a629-51843fda26f9" DataSourceMajorVersion="0" DataSourceMinorVersion="1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VariableList UniqueId="c9fedd7b-e04a-427d-9b79-70babf8eb032" Name="System" ContentType="XML" MajorVersion="0" MinorVersion="1" isLocalCopy="False" IsBaseObject="False" DataSourceId="54988d6e-ff79-4e5d-a512-73e1e6c7a1ff" DataSourceMajorVersion="0" DataSourceMinorVersion="1"/>
</file>

<file path=customXml/item4.xml><?xml version="1.0" encoding="utf-8"?>
<VariableListDefinition name="System" displayName="System" id="c9fedd7b-e04a-427d-9b79-70babf8eb032" isdomainofvalue="False" dataSourceId="54988d6e-ff79-4e5d-a512-73e1e6c7a1ff"/>
</file>

<file path=customXml/item5.xml><?xml version="1.0" encoding="utf-8"?>
<VariableListDefinition name="AD_HOC" displayName="AD_HOC" id="43860936-5c7a-4ad3-b78c-61665be561c4" isdomainofvalue="False" dataSourceId="c0962728-efd9-45d6-9235-bb50d5a38a9b"/>
</file>

<file path=customXml/item6.xml><?xml version="1.0" encoding="utf-8"?>
<AllExternalAdhocVariableMappings/>
</file>

<file path=customXml/item7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72EB240E276A7429BA7BCF30C203260" ma:contentTypeVersion="13" ma:contentTypeDescription="Create a new document." ma:contentTypeScope="" ma:versionID="aa72e75f4c29f4e43a6c4014bfca19fd">
  <xsd:schema xmlns:xsd="http://www.w3.org/2001/XMLSchema" xmlns:xs="http://www.w3.org/2001/XMLSchema" xmlns:p="http://schemas.microsoft.com/office/2006/metadata/properties" xmlns:ns3="590f21d1-901f-4d21-bcac-0318b4c826cf" xmlns:ns4="a534d368-dc1f-4efb-975b-4649afebf826" targetNamespace="http://schemas.microsoft.com/office/2006/metadata/properties" ma:root="true" ma:fieldsID="874e760144b2c76c91ff0e9e631d32ff" ns3:_="" ns4:_="">
    <xsd:import namespace="590f21d1-901f-4d21-bcac-0318b4c826cf"/>
    <xsd:import namespace="a534d368-dc1f-4efb-975b-4649afebf82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0f21d1-901f-4d21-bcac-0318b4c826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34d368-dc1f-4efb-975b-4649afebf826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8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9.xml><?xml version="1.0" encoding="utf-8"?>
<VariableList UniqueId="43860936-5c7a-4ad3-b78c-61665be561c4" Name="AD_HOC" ContentType="XML" MajorVersion="0" MinorVersion="1" isLocalCopy="False" IsBaseObject="False" DataSourceId="c0962728-efd9-45d6-9235-bb50d5a38a9b" DataSourceMajorVersion="0" DataSourceMinorVersion="1"/>
</file>

<file path=customXml/item10.xml><?xml version="1.0" encoding="utf-8"?>
<VariableListDefinition name="Computed" displayName="Computed" id="b2032f8a-fca2-434c-841b-e0ae566e472a" isdomainofvalue="False" dataSourceId="2943dd3c-d1ac-4017-a629-51843fda26f9"/>
</file>

<file path=customXml/itemProps1.xml><?xml version="1.0" encoding="utf-8"?>
<ds:datastoreItem xmlns:ds="http://schemas.openxmlformats.org/officeDocument/2006/customXml" ds:itemID="{BCB09376-B1B2-4CD3-B98D-9A46FC52216B}">
  <ds:schemaRefs/>
</ds:datastoreItem>
</file>

<file path=customXml/itemProps2.xml><?xml version="1.0" encoding="utf-8"?>
<ds:datastoreItem xmlns:ds="http://schemas.openxmlformats.org/officeDocument/2006/customXml" ds:itemID="{918A5E89-34A3-45EA-88F7-0C713D01942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2866E57-0D3B-43DF-804A-05EBF1F97853}">
  <ds:schemaRefs/>
</ds:datastoreItem>
</file>

<file path=customXml/itemProps4.xml><?xml version="1.0" encoding="utf-8"?>
<ds:datastoreItem xmlns:ds="http://schemas.openxmlformats.org/officeDocument/2006/customXml" ds:itemID="{4DA09766-5E78-47E3-B603-9AE528E43182}">
  <ds:schemaRefs/>
</ds:datastoreItem>
</file>

<file path=customXml/itemProps5.xml><?xml version="1.0" encoding="utf-8"?>
<ds:datastoreItem xmlns:ds="http://schemas.openxmlformats.org/officeDocument/2006/customXml" ds:itemID="{A5A49F4F-0673-4B8B-A867-F0219458ED37}">
  <ds:schemaRefs/>
</ds:datastoreItem>
</file>

<file path=customXml/itemProps6.xml><?xml version="1.0" encoding="utf-8"?>
<ds:datastoreItem xmlns:ds="http://schemas.openxmlformats.org/officeDocument/2006/customXml" ds:itemID="{A6C26E81-2407-45D4-8B02-0647C8E343AB}">
  <ds:schemaRefs/>
</ds:datastoreItem>
</file>

<file path=customXml/itemProps7.xml><?xml version="1.0" encoding="utf-8"?>
<ds:datastoreItem xmlns:ds="http://schemas.openxmlformats.org/officeDocument/2006/customXml" ds:itemID="{9227BF25-0529-47F8-ABB2-6797363CB3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90f21d1-901f-4d21-bcac-0318b4c826cf"/>
    <ds:schemaRef ds:uri="a534d368-dc1f-4efb-975b-4649afebf82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8.xml><?xml version="1.0" encoding="utf-8"?>
<ds:datastoreItem xmlns:ds="http://schemas.openxmlformats.org/officeDocument/2006/customXml" ds:itemID="{41E7C56E-0228-44D1-940B-F44F2598528F}">
  <ds:schemaRefs>
    <ds:schemaRef ds:uri="http://www.w3.org/XML/1998/namespace"/>
    <ds:schemaRef ds:uri="http://purl.org/dc/elements/1.1/"/>
    <ds:schemaRef ds:uri="a534d368-dc1f-4efb-975b-4649afebf826"/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590f21d1-901f-4d21-bcac-0318b4c826cf"/>
    <ds:schemaRef ds:uri="http://purl.org/dc/terms/"/>
    <ds:schemaRef ds:uri="http://schemas.microsoft.com/office/infopath/2007/PartnerControls"/>
    <ds:schemaRef ds:uri="http://purl.org/dc/dcmitype/"/>
  </ds:schemaRefs>
</ds:datastoreItem>
</file>

<file path=customXml/itemProps9.xml><?xml version="1.0" encoding="utf-8"?>
<ds:datastoreItem xmlns:ds="http://schemas.openxmlformats.org/officeDocument/2006/customXml" ds:itemID="{5D6CB6DB-1D8D-401B-89CF-56EA538729D8}">
  <ds:schemaRefs/>
</ds:datastoreItem>
</file>

<file path=customXml/itemProps10.xml><?xml version="1.0" encoding="utf-8"?>
<ds:datastoreItem xmlns:ds="http://schemas.openxmlformats.org/officeDocument/2006/customXml" ds:itemID="{CA98C76E-9AD5-4F26-ACFF-26A36351BF80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61378</TotalTime>
  <Words>213</Words>
  <Application>Microsoft Office PowerPoint</Application>
  <PresentationFormat>On-screen Show (4:3)</PresentationFormat>
  <Paragraphs>71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Franklin Gothic Book</vt:lpstr>
      <vt:lpstr>Gill Sans Light</vt:lpstr>
      <vt:lpstr>Gill Sans Nova Light</vt:lpstr>
      <vt:lpstr>1_Theme1</vt:lpstr>
      <vt:lpstr>Custom Design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your Financial Wellness  Assessment</dc:title>
  <dc:subject/>
  <dc:creator>On Ki Cheng</dc:creator>
  <cp:keywords/>
  <dc:description/>
  <cp:lastModifiedBy>Manzon, Howard</cp:lastModifiedBy>
  <cp:revision>688</cp:revision>
  <cp:lastPrinted>2017-04-20T19:54:22Z</cp:lastPrinted>
  <dcterms:created xsi:type="dcterms:W3CDTF">2021-05-24T15:58:30Z</dcterms:created>
  <dcterms:modified xsi:type="dcterms:W3CDTF">2022-06-01T11:26:04Z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">
    <vt:lpwstr>nonhesmow1868</vt:lpwstr>
  </property>
  <property fmtid="{D5CDD505-2E9C-101B-9397-08002B2CF9AE}" pid="3" name="ContentTypeId">
    <vt:lpwstr>0x010100472EB240E276A7429BA7BCF30C203260</vt:lpwstr>
  </property>
  <property fmtid="{D5CDD505-2E9C-101B-9397-08002B2CF9AE}" pid="4" name="_dlc_DocIdItemGuid">
    <vt:lpwstr>1a8f8313-bdda-45b5-9ce7-88cb56db4846</vt:lpwstr>
  </property>
</Properties>
</file>