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charts/chartEx1.xml" ContentType="application/vnd.ms-office.chartex+xml"/>
  <Override PartName="/ppt/charts/style1.xml" ContentType="application/vnd.ms-office.chartstyle+xml"/>
  <Override PartName="/ppt/charts/colors1.xml" ContentType="application/vnd.ms-office.chartcolorstyl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17"/>
  </p:notesMasterIdLst>
  <p:sldIdLst>
    <p:sldId id="315" r:id="rId2"/>
    <p:sldId id="347" r:id="rId3"/>
    <p:sldId id="338" r:id="rId4"/>
    <p:sldId id="353" r:id="rId5"/>
    <p:sldId id="354" r:id="rId6"/>
    <p:sldId id="358" r:id="rId7"/>
    <p:sldId id="355" r:id="rId8"/>
    <p:sldId id="352" r:id="rId9"/>
    <p:sldId id="357" r:id="rId10"/>
    <p:sldId id="359" r:id="rId11"/>
    <p:sldId id="360" r:id="rId12"/>
    <p:sldId id="350" r:id="rId13"/>
    <p:sldId id="356" r:id="rId14"/>
    <p:sldId id="344" r:id="rId15"/>
    <p:sldId id="336" r:id="rId16"/>
  </p:sldIdLst>
  <p:sldSz cx="9144000" cy="5143500" type="screen16x9"/>
  <p:notesSz cx="7315200" cy="96012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FFFCC"/>
    <a:srgbClr val="FF9900"/>
    <a:srgbClr val="A1BEEB"/>
    <a:srgbClr val="C00000"/>
    <a:srgbClr val="F0F0F0"/>
    <a:srgbClr val="4BC7E9"/>
    <a:srgbClr val="FFFFFF"/>
    <a:srgbClr val="0000FF"/>
    <a:srgbClr val="7857A5"/>
    <a:srgbClr val="82CEE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719" autoAdjust="0"/>
    <p:restoredTop sz="70863" autoAdjust="0"/>
  </p:normalViewPr>
  <p:slideViewPr>
    <p:cSldViewPr snapToGrid="0">
      <p:cViewPr varScale="1">
        <p:scale>
          <a:sx n="100" d="100"/>
          <a:sy n="100" d="100"/>
        </p:scale>
        <p:origin x="1944" y="7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20" d="100"/>
        <a:sy n="12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Ex1.xml.rels><?xml version="1.0" encoding="UTF-8" standalone="yes"?>
<Relationships xmlns="http://schemas.openxmlformats.org/package/2006/relationships"><Relationship Id="rId3" Type="http://schemas.microsoft.com/office/2011/relationships/chartColorStyle" Target="colors1.xml"/><Relationship Id="rId2" Type="http://schemas.microsoft.com/office/2011/relationships/chartStyle" Target="style1.xml"/><Relationship Id="rId1" Type="http://schemas.openxmlformats.org/officeDocument/2006/relationships/package" Target="../embeddings/Microsoft_Excel_Worksheet.xlsx"/></Relationships>
</file>

<file path=ppt/charts/chartEx1.xml><?xml version="1.0" encoding="utf-8"?>
<cx:chartSpace xmlns:a="http://schemas.openxmlformats.org/drawingml/2006/main" xmlns:r="http://schemas.openxmlformats.org/officeDocument/2006/relationships" xmlns:cx="http://schemas.microsoft.com/office/drawing/2014/chartex">
  <cx:chartData>
    <cx:externalData r:id="rId1" cx:autoUpdate="0"/>
    <cx:data id="0">
      <cx:strDim type="cat">
        <cx:f>Sheet1!$A$2:$A$6</cx:f>
        <cx:lvl ptCount="5">
          <cx:pt idx="0">1995-2005</cx:pt>
          <cx:pt idx="1">2006-2010</cx:pt>
          <cx:pt idx="2">2011-2015</cx:pt>
          <cx:pt idx="3">2016-2021</cx:pt>
          <cx:pt idx="4">Total</cx:pt>
        </cx:lvl>
      </cx:strDim>
      <cx:numDim type="val">
        <cx:f>Sheet1!$B$2:$B$6</cx:f>
        <cx:lvl ptCount="5" formatCode="General">
          <cx:pt idx="0">38</cx:pt>
          <cx:pt idx="1">73</cx:pt>
          <cx:pt idx="2">240</cx:pt>
          <cx:pt idx="3">372</cx:pt>
          <cx:pt idx="4">724</cx:pt>
        </cx:lvl>
      </cx:numDim>
    </cx:data>
  </cx:chartData>
  <cx:chart>
    <cx:title pos="t" align="ctr" overlay="0">
      <cx:tx>
        <cx:txData>
          <cx:v/>
        </cx:txData>
      </cx:tx>
      <cx:txPr>
        <a:bodyPr rot="0" spcFirstLastPara="1" vertOverflow="ellipsis" vert="horz" wrap="square" lIns="38100" tIns="19050" rIns="38100" bIns="19050" anchor="ctr" anchorCtr="1" compatLnSpc="0"/>
        <a:lstStyle/>
        <a:p>
          <a:pPr algn="ctr" rtl="0">
            <a:defRPr sz="1862" b="0" i="0" u="none" strike="noStrike" kern="1200" spc="0" baseline="0">
              <a:solidFill>
                <a:srgbClr val="000000">
                  <a:lumMod val="65000"/>
                  <a:lumOff val="35000"/>
                </a:srgbClr>
              </a:solidFill>
              <a:latin typeface="+mn-lt"/>
              <a:ea typeface="+mn-ea"/>
              <a:cs typeface="+mn-cs"/>
            </a:defRPr>
          </a:pPr>
          <a:endParaRPr lang="en-US" dirty="0">
            <a:latin typeface="Avenir Black" panose="020B0803020203020204" pitchFamily="34" charset="0"/>
          </a:endParaRPr>
        </a:p>
      </cx:txPr>
    </cx:title>
    <cx:plotArea>
      <cx:plotAreaRegion>
        <cx:series layoutId="waterfall" uniqueId="{FF7C75DB-E132-49E7-903C-0EA0C8AFDA6C}">
          <cx:tx>
            <cx:txData>
              <cx:f>Sheet1!$B$1</cx:f>
              <cx:v>Series 1</cx:v>
            </cx:txData>
          </cx:tx>
          <cx:spPr>
            <a:solidFill>
              <a:srgbClr val="4BC7E9"/>
            </a:solidFill>
          </cx:spPr>
          <cx:dataPt idx="4">
            <cx:spPr>
              <a:solidFill>
                <a:srgbClr val="FFFFFF">
                  <a:lumMod val="50000"/>
                </a:srgbClr>
              </a:solidFill>
            </cx:spPr>
          </cx:dataPt>
          <cx:dataLabels pos="outEnd">
            <cx:txPr>
              <a:bodyPr spcFirstLastPara="1" vertOverflow="ellipsis" horzOverflow="overflow" wrap="square" lIns="0" tIns="0" rIns="0" bIns="0" anchor="ctr" anchorCtr="1"/>
              <a:lstStyle/>
              <a:p>
                <a:pPr algn="ctr" rtl="0">
                  <a:defRPr b="1">
                    <a:latin typeface="Avenir Black" panose="020B0803020203020204" pitchFamily="34" charset="0"/>
                    <a:ea typeface="Avenir Black" panose="020B0803020203020204" pitchFamily="34" charset="0"/>
                    <a:cs typeface="Avenir Black" panose="020B0803020203020204" pitchFamily="34" charset="0"/>
                  </a:defRPr>
                </a:pPr>
                <a:endParaRPr lang="en-US" sz="1197" b="1" i="0" u="none" strike="noStrike" kern="1200" baseline="0">
                  <a:solidFill>
                    <a:srgbClr val="000000">
                      <a:lumMod val="75000"/>
                      <a:lumOff val="25000"/>
                    </a:srgbClr>
                  </a:solidFill>
                  <a:latin typeface="Avenir Black" panose="020B0803020203020204" pitchFamily="34" charset="0"/>
                </a:endParaRPr>
              </a:p>
            </cx:txPr>
            <cx:visibility seriesName="0" categoryName="0" value="1"/>
          </cx:dataLabels>
          <cx:dataId val="0"/>
          <cx:layoutPr>
            <cx:visibility connectorLines="0"/>
            <cx:subtotals>
              <cx:idx val="4"/>
            </cx:subtotals>
          </cx:layoutPr>
        </cx:series>
      </cx:plotAreaRegion>
      <cx:axis id="0">
        <cx:catScaling gapWidth="2.19000006"/>
        <cx:tickLabels/>
        <cx:txPr>
          <a:bodyPr spcFirstLastPara="1" vertOverflow="ellipsis" horzOverflow="overflow" wrap="square" lIns="0" tIns="0" rIns="0" bIns="0" anchor="ctr" anchorCtr="1"/>
          <a:lstStyle/>
          <a:p>
            <a:pPr algn="ctr" rtl="0">
              <a:defRPr sz="1200" b="0">
                <a:latin typeface="Avenir Roman" panose="020B0503020203020204" pitchFamily="34" charset="0"/>
                <a:ea typeface="Avenir Roman" panose="020B0503020203020204" pitchFamily="34" charset="0"/>
                <a:cs typeface="Avenir Roman" panose="020B0503020203020204" pitchFamily="34" charset="0"/>
              </a:defRPr>
            </a:pPr>
            <a:endParaRPr lang="en-US" sz="1200" b="0" i="0" u="none" strike="noStrike" kern="1200" baseline="0">
              <a:solidFill>
                <a:srgbClr val="000000">
                  <a:lumMod val="65000"/>
                  <a:lumOff val="35000"/>
                </a:srgbClr>
              </a:solidFill>
              <a:latin typeface="Avenir Roman" panose="020B0503020203020204" pitchFamily="34" charset="0"/>
            </a:endParaRPr>
          </a:p>
        </cx:txPr>
      </cx:axis>
      <cx:axis id="1">
        <cx:valScaling/>
        <cx:majorGridlines/>
        <cx:tickLabels/>
        <cx:txPr>
          <a:bodyPr spcFirstLastPara="1" vertOverflow="ellipsis" horzOverflow="overflow" wrap="square" lIns="0" tIns="0" rIns="0" bIns="0" anchor="ctr" anchorCtr="1"/>
          <a:lstStyle/>
          <a:p>
            <a:pPr algn="ctr" rtl="0">
              <a:defRPr sz="1200" b="0">
                <a:latin typeface="Avenir Roman" panose="020B0503020203020204" pitchFamily="34" charset="0"/>
                <a:ea typeface="Avenir Roman" panose="020B0503020203020204" pitchFamily="34" charset="0"/>
                <a:cs typeface="Avenir Roman" panose="020B0503020203020204" pitchFamily="34" charset="0"/>
              </a:defRPr>
            </a:pPr>
            <a:endParaRPr lang="en-US" sz="1200" b="0" i="0" u="none" strike="noStrike" kern="1200" baseline="0">
              <a:solidFill>
                <a:srgbClr val="000000">
                  <a:lumMod val="65000"/>
                  <a:lumOff val="35000"/>
                </a:srgbClr>
              </a:solidFill>
              <a:latin typeface="Avenir Roman" panose="020B0503020203020204" pitchFamily="34" charset="0"/>
            </a:endParaRPr>
          </a:p>
        </cx:txPr>
      </cx:axis>
    </cx:plotArea>
  </cx:chart>
</cx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457200" y="720725"/>
            <a:ext cx="6400800" cy="36004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731520" y="4560570"/>
            <a:ext cx="5852160" cy="43205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636" tIns="96636" rIns="96636" bIns="96636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57200" y="720725"/>
            <a:ext cx="6400800" cy="36004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67800" indent="0" defTabSz="966520">
              <a:buNone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 lIns="96652" tIns="48326" rIns="96652" bIns="48326"/>
          <a:lstStyle/>
          <a:p>
            <a:fld id="{989CD253-A9AF-44B6-8258-823D8402DF14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63759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g10bc4d3738d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457200" y="720725"/>
            <a:ext cx="6400800" cy="36004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" name="Google Shape;75;g10bc4d3738d_0_0:notes"/>
          <p:cNvSpPr txBox="1">
            <a:spLocks noGrp="1"/>
          </p:cNvSpPr>
          <p:nvPr>
            <p:ph type="body" idx="1"/>
          </p:nvPr>
        </p:nvSpPr>
        <p:spPr>
          <a:xfrm>
            <a:off x="731520" y="4560570"/>
            <a:ext cx="5852160" cy="4320540"/>
          </a:xfrm>
          <a:prstGeom prst="rect">
            <a:avLst/>
          </a:prstGeom>
        </p:spPr>
        <p:txBody>
          <a:bodyPr spcFirstLastPara="1" wrap="square" lIns="96636" tIns="96636" rIns="96636" bIns="96636" anchor="t" anchorCtr="0">
            <a:noAutofit/>
          </a:bodyPr>
          <a:lstStyle/>
          <a:p>
            <a:pPr marL="171069" indent="0"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96667536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g10bc4d3738d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457200" y="720725"/>
            <a:ext cx="6400800" cy="36004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" name="Google Shape;75;g10bc4d3738d_0_0:notes"/>
          <p:cNvSpPr txBox="1">
            <a:spLocks noGrp="1"/>
          </p:cNvSpPr>
          <p:nvPr>
            <p:ph type="body" idx="1"/>
          </p:nvPr>
        </p:nvSpPr>
        <p:spPr>
          <a:xfrm>
            <a:off x="731520" y="4560570"/>
            <a:ext cx="5852160" cy="4320540"/>
          </a:xfrm>
          <a:prstGeom prst="rect">
            <a:avLst/>
          </a:prstGeom>
        </p:spPr>
        <p:txBody>
          <a:bodyPr spcFirstLastPara="1" wrap="square" lIns="96636" tIns="96636" rIns="96636" bIns="96636" anchor="t" anchorCtr="0">
            <a:noAutofit/>
          </a:bodyPr>
          <a:lstStyle/>
          <a:p>
            <a:pPr marL="167800" indent="0"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72011738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g10bc4d3738d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457200" y="720725"/>
            <a:ext cx="6400800" cy="36004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" name="Google Shape;75;g10bc4d3738d_0_0:notes"/>
          <p:cNvSpPr txBox="1">
            <a:spLocks noGrp="1"/>
          </p:cNvSpPr>
          <p:nvPr>
            <p:ph type="body" idx="1"/>
          </p:nvPr>
        </p:nvSpPr>
        <p:spPr>
          <a:xfrm>
            <a:off x="731520" y="4560570"/>
            <a:ext cx="5852160" cy="4320540"/>
          </a:xfrm>
          <a:prstGeom prst="rect">
            <a:avLst/>
          </a:prstGeom>
        </p:spPr>
        <p:txBody>
          <a:bodyPr spcFirstLastPara="1" wrap="square" lIns="96636" tIns="96636" rIns="96636" bIns="96636" anchor="t" anchorCtr="0">
            <a:noAutofit/>
          </a:bodyPr>
          <a:lstStyle/>
          <a:p>
            <a:pPr marL="167800" indent="0"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1206516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g10bc4d3738d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457200" y="720725"/>
            <a:ext cx="6400800" cy="36004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" name="Google Shape;75;g10bc4d3738d_0_0:notes"/>
          <p:cNvSpPr txBox="1">
            <a:spLocks noGrp="1"/>
          </p:cNvSpPr>
          <p:nvPr>
            <p:ph type="body" idx="1"/>
          </p:nvPr>
        </p:nvSpPr>
        <p:spPr>
          <a:xfrm>
            <a:off x="731520" y="4560570"/>
            <a:ext cx="5852160" cy="4320540"/>
          </a:xfrm>
          <a:prstGeom prst="rect">
            <a:avLst/>
          </a:prstGeom>
        </p:spPr>
        <p:txBody>
          <a:bodyPr spcFirstLastPara="1" wrap="square" lIns="96636" tIns="96636" rIns="96636" bIns="96636" anchor="t" anchorCtr="0">
            <a:noAutofit/>
          </a:bodyPr>
          <a:lstStyle/>
          <a:p>
            <a:pPr marL="167800" indent="0"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16816808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g10bc4d3738d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457200" y="720725"/>
            <a:ext cx="6400800" cy="36004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" name="Google Shape;75;g10bc4d3738d_0_0:notes"/>
          <p:cNvSpPr txBox="1">
            <a:spLocks noGrp="1"/>
          </p:cNvSpPr>
          <p:nvPr>
            <p:ph type="body" idx="1"/>
          </p:nvPr>
        </p:nvSpPr>
        <p:spPr>
          <a:xfrm>
            <a:off x="731520" y="4560570"/>
            <a:ext cx="5852160" cy="4320540"/>
          </a:xfrm>
          <a:prstGeom prst="rect">
            <a:avLst/>
          </a:prstGeom>
        </p:spPr>
        <p:txBody>
          <a:bodyPr spcFirstLastPara="1" wrap="square" lIns="96636" tIns="96636" rIns="96636" bIns="96636" anchor="t" anchorCtr="0">
            <a:noAutofit/>
          </a:bodyPr>
          <a:lstStyle/>
          <a:p>
            <a:pPr marL="0" indent="0">
              <a:buNone/>
            </a:pPr>
            <a:endParaRPr lang="en-US" sz="11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28984641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g10bc4d3738d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457200" y="720725"/>
            <a:ext cx="6400800" cy="36004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" name="Google Shape;75;g10bc4d3738d_0_0:notes"/>
          <p:cNvSpPr txBox="1">
            <a:spLocks noGrp="1"/>
          </p:cNvSpPr>
          <p:nvPr>
            <p:ph type="body" idx="1"/>
          </p:nvPr>
        </p:nvSpPr>
        <p:spPr>
          <a:xfrm>
            <a:off x="731520" y="4560570"/>
            <a:ext cx="5852160" cy="4320540"/>
          </a:xfrm>
          <a:prstGeom prst="rect">
            <a:avLst/>
          </a:prstGeom>
        </p:spPr>
        <p:txBody>
          <a:bodyPr spcFirstLastPara="1" wrap="square" lIns="96636" tIns="96636" rIns="96636" bIns="96636" anchor="t" anchorCtr="0">
            <a:noAutofit/>
          </a:bodyPr>
          <a:lstStyle/>
          <a:p>
            <a:pPr marL="167800" indent="0"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40900038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g10bc4d3738d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457200" y="720725"/>
            <a:ext cx="6400800" cy="36004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" name="Google Shape;75;g10bc4d3738d_0_0:notes"/>
          <p:cNvSpPr txBox="1">
            <a:spLocks noGrp="1"/>
          </p:cNvSpPr>
          <p:nvPr>
            <p:ph type="body" idx="1"/>
          </p:nvPr>
        </p:nvSpPr>
        <p:spPr>
          <a:xfrm>
            <a:off x="731520" y="4560570"/>
            <a:ext cx="5852160" cy="4320540"/>
          </a:xfrm>
          <a:prstGeom prst="rect">
            <a:avLst/>
          </a:prstGeom>
        </p:spPr>
        <p:txBody>
          <a:bodyPr spcFirstLastPara="1" wrap="square" lIns="96636" tIns="96636" rIns="96636" bIns="96636" anchor="t" anchorCtr="0">
            <a:noAutofit/>
          </a:bodyPr>
          <a:lstStyle/>
          <a:p>
            <a:pPr marL="0" indent="0">
              <a:buNone/>
            </a:pPr>
            <a:endParaRPr lang="en-US" sz="11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60565796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g10bc4d3738d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457200" y="720725"/>
            <a:ext cx="6400800" cy="36004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" name="Google Shape;75;g10bc4d3738d_0_0:notes"/>
          <p:cNvSpPr txBox="1">
            <a:spLocks noGrp="1"/>
          </p:cNvSpPr>
          <p:nvPr>
            <p:ph type="body" idx="1"/>
          </p:nvPr>
        </p:nvSpPr>
        <p:spPr>
          <a:xfrm>
            <a:off x="731520" y="4560570"/>
            <a:ext cx="5852160" cy="4320540"/>
          </a:xfrm>
          <a:prstGeom prst="rect">
            <a:avLst/>
          </a:prstGeom>
        </p:spPr>
        <p:txBody>
          <a:bodyPr spcFirstLastPara="1" wrap="square" lIns="96636" tIns="96636" rIns="96636" bIns="96636" anchor="t" anchorCtr="0">
            <a:noAutofit/>
          </a:bodyPr>
          <a:lstStyle/>
          <a:p>
            <a:pPr marL="0" indent="0">
              <a:buNone/>
            </a:pPr>
            <a:endParaRPr lang="en-US" sz="11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71947347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g10bc4d3738d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457200" y="720725"/>
            <a:ext cx="6400800" cy="36004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" name="Google Shape;75;g10bc4d3738d_0_0:notes"/>
          <p:cNvSpPr txBox="1">
            <a:spLocks noGrp="1"/>
          </p:cNvSpPr>
          <p:nvPr>
            <p:ph type="body" idx="1"/>
          </p:nvPr>
        </p:nvSpPr>
        <p:spPr>
          <a:xfrm>
            <a:off x="731520" y="4560570"/>
            <a:ext cx="5852160" cy="4320540"/>
          </a:xfrm>
          <a:prstGeom prst="rect">
            <a:avLst/>
          </a:prstGeom>
        </p:spPr>
        <p:txBody>
          <a:bodyPr spcFirstLastPara="1" wrap="square" lIns="96636" tIns="96636" rIns="96636" bIns="96636" anchor="t" anchorCtr="0">
            <a:noAutofit/>
          </a:bodyPr>
          <a:lstStyle/>
          <a:p>
            <a:pPr marL="0" indent="0">
              <a:buNone/>
            </a:pPr>
            <a:endParaRPr lang="en-US" sz="11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3492782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g10bc4d3738d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457200" y="720725"/>
            <a:ext cx="6400800" cy="36004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" name="Google Shape;75;g10bc4d3738d_0_0:notes"/>
          <p:cNvSpPr txBox="1">
            <a:spLocks noGrp="1"/>
          </p:cNvSpPr>
          <p:nvPr>
            <p:ph type="body" idx="1"/>
          </p:nvPr>
        </p:nvSpPr>
        <p:spPr>
          <a:xfrm>
            <a:off x="731520" y="4560570"/>
            <a:ext cx="5852160" cy="4320540"/>
          </a:xfrm>
          <a:prstGeom prst="rect">
            <a:avLst/>
          </a:prstGeom>
        </p:spPr>
        <p:txBody>
          <a:bodyPr spcFirstLastPara="1" wrap="square" lIns="96636" tIns="96636" rIns="96636" bIns="96636" anchor="t" anchorCtr="0">
            <a:noAutofit/>
          </a:bodyPr>
          <a:lstStyle/>
          <a:p>
            <a:pPr marL="0" indent="0">
              <a:buNone/>
            </a:pPr>
            <a:endParaRPr lang="en-US" sz="11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50693523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g10bc4d3738d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457200" y="720725"/>
            <a:ext cx="6400800" cy="36004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" name="Google Shape;75;g10bc4d3738d_0_0:notes"/>
          <p:cNvSpPr txBox="1">
            <a:spLocks noGrp="1"/>
          </p:cNvSpPr>
          <p:nvPr>
            <p:ph type="body" idx="1"/>
          </p:nvPr>
        </p:nvSpPr>
        <p:spPr>
          <a:xfrm>
            <a:off x="731520" y="4560570"/>
            <a:ext cx="5852160" cy="4320540"/>
          </a:xfrm>
          <a:prstGeom prst="rect">
            <a:avLst/>
          </a:prstGeom>
        </p:spPr>
        <p:txBody>
          <a:bodyPr spcFirstLastPara="1" wrap="square" lIns="96636" tIns="96636" rIns="96636" bIns="96636" anchor="t" anchorCtr="0">
            <a:noAutofit/>
          </a:bodyPr>
          <a:lstStyle/>
          <a:p>
            <a:pPr marL="0" indent="0">
              <a:buNone/>
            </a:pPr>
            <a:endParaRPr lang="en-US" sz="11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94305661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g10bc4d3738d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457200" y="720725"/>
            <a:ext cx="6400800" cy="36004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" name="Google Shape;75;g10bc4d3738d_0_0:notes"/>
          <p:cNvSpPr txBox="1">
            <a:spLocks noGrp="1"/>
          </p:cNvSpPr>
          <p:nvPr>
            <p:ph type="body" idx="1"/>
          </p:nvPr>
        </p:nvSpPr>
        <p:spPr>
          <a:xfrm>
            <a:off x="731520" y="4560570"/>
            <a:ext cx="5852160" cy="4320540"/>
          </a:xfrm>
          <a:prstGeom prst="rect">
            <a:avLst/>
          </a:prstGeom>
        </p:spPr>
        <p:txBody>
          <a:bodyPr spcFirstLastPara="1" wrap="square" lIns="96636" tIns="96636" rIns="96636" bIns="96636" anchor="t" anchorCtr="0">
            <a:noAutofit/>
          </a:bodyPr>
          <a:lstStyle/>
          <a:p>
            <a:pPr marL="171069" indent="0"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59566239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g10bc4d3738d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457200" y="720725"/>
            <a:ext cx="6400800" cy="36004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" name="Google Shape;75;g10bc4d3738d_0_0:notes"/>
          <p:cNvSpPr txBox="1">
            <a:spLocks noGrp="1"/>
          </p:cNvSpPr>
          <p:nvPr>
            <p:ph type="body" idx="1"/>
          </p:nvPr>
        </p:nvSpPr>
        <p:spPr>
          <a:xfrm>
            <a:off x="731520" y="4560570"/>
            <a:ext cx="5852160" cy="4320540"/>
          </a:xfrm>
          <a:prstGeom prst="rect">
            <a:avLst/>
          </a:prstGeom>
        </p:spPr>
        <p:txBody>
          <a:bodyPr spcFirstLastPara="1" wrap="square" lIns="96636" tIns="96636" rIns="96636" bIns="96636" anchor="t" anchorCtr="0">
            <a:noAutofit/>
          </a:bodyPr>
          <a:lstStyle/>
          <a:p>
            <a:pPr marL="171069" indent="0" defTabSz="985357">
              <a:buNone/>
              <a:defRPr/>
            </a:pPr>
            <a:endParaRPr lang="en-US" sz="1100" b="0" dirty="0"/>
          </a:p>
        </p:txBody>
      </p:sp>
    </p:spTree>
    <p:extLst>
      <p:ext uri="{BB962C8B-B14F-4D97-AF65-F5344CB8AC3E}">
        <p14:creationId xmlns:p14="http://schemas.microsoft.com/office/powerpoint/2010/main" val="240850239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g10bc4d3738d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457200" y="720725"/>
            <a:ext cx="6400800" cy="36004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" name="Google Shape;75;g10bc4d3738d_0_0:notes"/>
          <p:cNvSpPr txBox="1">
            <a:spLocks noGrp="1"/>
          </p:cNvSpPr>
          <p:nvPr>
            <p:ph type="body" idx="1"/>
          </p:nvPr>
        </p:nvSpPr>
        <p:spPr>
          <a:xfrm>
            <a:off x="731520" y="4560570"/>
            <a:ext cx="5852160" cy="4320540"/>
          </a:xfrm>
          <a:prstGeom prst="rect">
            <a:avLst/>
          </a:prstGeom>
        </p:spPr>
        <p:txBody>
          <a:bodyPr spcFirstLastPara="1" wrap="square" lIns="96636" tIns="96636" rIns="96636" bIns="96636" anchor="t" anchorCtr="0">
            <a:noAutofit/>
          </a:bodyPr>
          <a:lstStyle/>
          <a:p>
            <a:pPr marL="0" indent="0"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8671733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DF4C09F-69EC-CD4D-A318-82BFF864F4D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39170" y="4443413"/>
            <a:ext cx="619105" cy="670554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 dirty="0"/>
          </a:p>
        </p:txBody>
      </p:sp>
      <p:pic>
        <p:nvPicPr>
          <p:cNvPr id="7" name="Picture 6" descr="A picture containing shape&#10;&#10;Description automatically generated">
            <a:extLst>
              <a:ext uri="{FF2B5EF4-FFF2-40B4-BE49-F238E27FC236}">
                <a16:creationId xmlns:a16="http://schemas.microsoft.com/office/drawing/2014/main" id="{F6FB000C-A2CC-4A98-8994-338EDD0AC44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72458" y="4474550"/>
            <a:ext cx="601718" cy="653533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 dirty="0"/>
          </a:p>
        </p:txBody>
      </p:sp>
      <p:pic>
        <p:nvPicPr>
          <p:cNvPr id="8" name="Picture 7" descr="A picture containing shape&#10;&#10;Description automatically generated">
            <a:extLst>
              <a:ext uri="{FF2B5EF4-FFF2-40B4-BE49-F238E27FC236}">
                <a16:creationId xmlns:a16="http://schemas.microsoft.com/office/drawing/2014/main" id="{EA62D15D-8F08-4613-A575-8BB54218228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72458" y="4474550"/>
            <a:ext cx="601718" cy="653533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 dirty="0"/>
          </a:p>
        </p:txBody>
      </p:sp>
      <p:pic>
        <p:nvPicPr>
          <p:cNvPr id="6" name="Picture 5" descr="A picture containing shape&#10;&#10;Description automatically generated">
            <a:extLst>
              <a:ext uri="{FF2B5EF4-FFF2-40B4-BE49-F238E27FC236}">
                <a16:creationId xmlns:a16="http://schemas.microsoft.com/office/drawing/2014/main" id="{5FBE2837-C114-494F-A204-DD7898FFC47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72458" y="4474550"/>
            <a:ext cx="601718" cy="653533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 dirty="0"/>
          </a:p>
        </p:txBody>
      </p:sp>
      <p:pic>
        <p:nvPicPr>
          <p:cNvPr id="7" name="Picture 6" descr="A picture containing shape&#10;&#10;Description automatically generated">
            <a:extLst>
              <a:ext uri="{FF2B5EF4-FFF2-40B4-BE49-F238E27FC236}">
                <a16:creationId xmlns:a16="http://schemas.microsoft.com/office/drawing/2014/main" id="{D97E3F69-F339-4A67-9A8C-06E6AF597FD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72458" y="4474550"/>
            <a:ext cx="601718" cy="653533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 dirty="0"/>
          </a:p>
        </p:txBody>
      </p:sp>
      <p:pic>
        <p:nvPicPr>
          <p:cNvPr id="6" name="Picture 5" descr="A picture containing shape&#10;&#10;Description automatically generated">
            <a:extLst>
              <a:ext uri="{FF2B5EF4-FFF2-40B4-BE49-F238E27FC236}">
                <a16:creationId xmlns:a16="http://schemas.microsoft.com/office/drawing/2014/main" id="{B36B1CAC-7F08-4AD5-9F75-0A8797D80F1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72458" y="4474550"/>
            <a:ext cx="601718" cy="653533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 dirty="0"/>
          </a:p>
        </p:txBody>
      </p:sp>
      <p:pic>
        <p:nvPicPr>
          <p:cNvPr id="9" name="Picture 8" descr="A picture containing shape&#10;&#10;Description automatically generated">
            <a:extLst>
              <a:ext uri="{FF2B5EF4-FFF2-40B4-BE49-F238E27FC236}">
                <a16:creationId xmlns:a16="http://schemas.microsoft.com/office/drawing/2014/main" id="{F5405936-F55C-40E9-BD2E-908D2806422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72458" y="4474550"/>
            <a:ext cx="601718" cy="653533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 dirty="0"/>
          </a:p>
        </p:txBody>
      </p:sp>
      <p:pic>
        <p:nvPicPr>
          <p:cNvPr id="6" name="Picture 5" descr="A picture containing shape&#10;&#10;Description automatically generated">
            <a:extLst>
              <a:ext uri="{FF2B5EF4-FFF2-40B4-BE49-F238E27FC236}">
                <a16:creationId xmlns:a16="http://schemas.microsoft.com/office/drawing/2014/main" id="{0E4E0477-6036-481D-BB8E-888DC80F979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72458" y="4474550"/>
            <a:ext cx="601718" cy="653533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 dirty="0"/>
          </a:p>
        </p:txBody>
      </p:sp>
      <p:pic>
        <p:nvPicPr>
          <p:cNvPr id="7" name="Picture 6" descr="A picture containing shape&#10;&#10;Description automatically generated">
            <a:extLst>
              <a:ext uri="{FF2B5EF4-FFF2-40B4-BE49-F238E27FC236}">
                <a16:creationId xmlns:a16="http://schemas.microsoft.com/office/drawing/2014/main" id="{FED162E3-C37D-4E5C-AEBA-1F7DF62DFB1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72458" y="4474550"/>
            <a:ext cx="601718" cy="653533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 dirty="0"/>
          </a:p>
        </p:txBody>
      </p:sp>
      <p:pic>
        <p:nvPicPr>
          <p:cNvPr id="5" name="Picture 4" descr="A picture containing shape&#10;&#10;Description automatically generated">
            <a:extLst>
              <a:ext uri="{FF2B5EF4-FFF2-40B4-BE49-F238E27FC236}">
                <a16:creationId xmlns:a16="http://schemas.microsoft.com/office/drawing/2014/main" id="{6FEB99F2-F213-44DC-A9D0-EFF48179781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72458" y="4474550"/>
            <a:ext cx="601718" cy="653533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 dirty="0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jpeg"/><Relationship Id="rId7" Type="http://schemas.openxmlformats.org/officeDocument/2006/relationships/image" Target="../media/image9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14/relationships/chartEx" Target="../charts/chartEx1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Shape 120"/>
          <p:cNvSpPr>
            <a:spLocks noGrp="1"/>
          </p:cNvSpPr>
          <p:nvPr>
            <p:ph type="ctrTitle"/>
          </p:nvPr>
        </p:nvSpPr>
        <p:spPr>
          <a:xfrm>
            <a:off x="170486" y="275487"/>
            <a:ext cx="8852491" cy="1908260"/>
          </a:xfrm>
          <a:prstGeom prst="rect">
            <a:avLst/>
          </a:prstGeom>
        </p:spPr>
        <p:txBody>
          <a:bodyPr anchor="t" anchorCtr="0">
            <a:noAutofit/>
          </a:bodyPr>
          <a:lstStyle/>
          <a:p>
            <a:pPr lvl="1" algn="l" defTabSz="283418">
              <a:defRPr sz="9200" b="1">
                <a:latin typeface="Avenir Next"/>
                <a:ea typeface="Avenir Next"/>
                <a:cs typeface="Avenir Next"/>
                <a:sym typeface="Avenir Next"/>
              </a:defRPr>
            </a:pPr>
            <a:r>
              <a:rPr lang="en-US" sz="4200" dirty="0">
                <a:solidFill>
                  <a:schemeClr val="tx1"/>
                </a:solidFill>
              </a:rPr>
              <a:t>Venture Studio Initiative Kickoff</a:t>
            </a:r>
            <a:br>
              <a:rPr lang="en-US" sz="4200" dirty="0">
                <a:solidFill>
                  <a:srgbClr val="00B0F0"/>
                </a:solidFill>
              </a:rPr>
            </a:br>
            <a:r>
              <a:rPr lang="en-US" sz="2400" dirty="0">
                <a:solidFill>
                  <a:srgbClr val="4BC7E9"/>
                </a:solidFill>
              </a:rPr>
              <a:t>7.28.22</a:t>
            </a:r>
            <a:br>
              <a:rPr lang="en-US" sz="3800" dirty="0">
                <a:solidFill>
                  <a:srgbClr val="4BC7E9"/>
                </a:solidFill>
              </a:rPr>
            </a:br>
            <a:br>
              <a:rPr lang="en-US" sz="3800" dirty="0">
                <a:solidFill>
                  <a:srgbClr val="4BC7E9"/>
                </a:solidFill>
              </a:rPr>
            </a:br>
            <a:br>
              <a:rPr lang="en-US" sz="3800" dirty="0">
                <a:solidFill>
                  <a:srgbClr val="4BC7E9"/>
                </a:solidFill>
              </a:rPr>
            </a:br>
            <a:br>
              <a:rPr lang="en-US" sz="3800" dirty="0">
                <a:solidFill>
                  <a:srgbClr val="4BC7E9"/>
                </a:solidFill>
              </a:rPr>
            </a:br>
            <a:br>
              <a:rPr lang="en-US" sz="3800" dirty="0">
                <a:solidFill>
                  <a:srgbClr val="4BC7E9"/>
                </a:solidFill>
              </a:rPr>
            </a:br>
            <a:br>
              <a:rPr lang="en-US" sz="3800" dirty="0">
                <a:solidFill>
                  <a:srgbClr val="4BC7E9"/>
                </a:solidFill>
              </a:rPr>
            </a:br>
            <a:r>
              <a:rPr lang="en-US" sz="2400" dirty="0">
                <a:solidFill>
                  <a:schemeClr val="tx1"/>
                </a:solidFill>
              </a:rPr>
              <a:t>Alex Slawsby</a:t>
            </a:r>
            <a:br>
              <a:rPr lang="en-US" sz="2400" dirty="0">
                <a:solidFill>
                  <a:schemeClr val="tx1"/>
                </a:solidFill>
              </a:rPr>
            </a:br>
            <a:r>
              <a:rPr lang="en-US" sz="2400" dirty="0">
                <a:solidFill>
                  <a:schemeClr val="tx1"/>
                </a:solidFill>
              </a:rPr>
              <a:t>Chief Growth Officer</a:t>
            </a:r>
            <a:endParaRPr sz="2400" dirty="0">
              <a:solidFill>
                <a:schemeClr val="tx1"/>
              </a:solidFill>
            </a:endParaRPr>
          </a:p>
        </p:txBody>
      </p:sp>
      <p:pic>
        <p:nvPicPr>
          <p:cNvPr id="10" name="Picture 9" descr="Chart&#10;&#10;Description automatically generated">
            <a:extLst>
              <a:ext uri="{FF2B5EF4-FFF2-40B4-BE49-F238E27FC236}">
                <a16:creationId xmlns:a16="http://schemas.microsoft.com/office/drawing/2014/main" id="{A5B7523B-44EE-458E-BF01-E2F8345A1D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85505" y="3496241"/>
            <a:ext cx="1921360" cy="1371772"/>
          </a:xfrm>
          <a:prstGeom prst="rect">
            <a:avLst/>
          </a:prstGeom>
        </p:spPr>
      </p:pic>
      <p:pic>
        <p:nvPicPr>
          <p:cNvPr id="1026" name="Picture 2" descr="Venture Studios Illustration">
            <a:extLst>
              <a:ext uri="{FF2B5EF4-FFF2-40B4-BE49-F238E27FC236}">
                <a16:creationId xmlns:a16="http://schemas.microsoft.com/office/drawing/2014/main" id="{CC77A5C2-1E4B-5C4B-BF2F-E92C54685E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59370" y="1532878"/>
            <a:ext cx="2825261" cy="207774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1244427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CC42AFC0-3E35-C34E-AE32-CE505121ECE8}"/>
              </a:ext>
            </a:extLst>
          </p:cNvPr>
          <p:cNvSpPr/>
          <p:nvPr/>
        </p:nvSpPr>
        <p:spPr>
          <a:xfrm>
            <a:off x="0" y="-1"/>
            <a:ext cx="9144000" cy="461665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9C1D943-0852-2D45-97CA-5873A6B48111}"/>
              </a:ext>
            </a:extLst>
          </p:cNvPr>
          <p:cNvSpPr/>
          <p:nvPr/>
        </p:nvSpPr>
        <p:spPr>
          <a:xfrm>
            <a:off x="67154" y="9135"/>
            <a:ext cx="834605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Avenir Black" panose="020B0803020203020204" pitchFamily="34" charset="0"/>
                <a:ea typeface="Avenir Next" charset="0"/>
                <a:cs typeface="Avenir Next" charset="0"/>
              </a:rPr>
              <a:t>Introductions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C24D050-B484-4CE0-9D86-F24A7D196515}"/>
              </a:ext>
            </a:extLst>
          </p:cNvPr>
          <p:cNvSpPr/>
          <p:nvPr/>
        </p:nvSpPr>
        <p:spPr>
          <a:xfrm>
            <a:off x="0" y="4873435"/>
            <a:ext cx="8346052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100" dirty="0">
                <a:solidFill>
                  <a:schemeClr val="tx1"/>
                </a:solidFill>
                <a:latin typeface="Avenir Black" panose="020B0803020203020204" pitchFamily="34" charset="0"/>
                <a:ea typeface="Avenir Next" charset="0"/>
                <a:cs typeface="Avenir Next" charset="0"/>
              </a:rPr>
              <a:t>7.28.22 Venture Studio Initiative Kickoff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4E839647-E859-4FAE-0E2F-56E88AF0C342}"/>
              </a:ext>
            </a:extLst>
          </p:cNvPr>
          <p:cNvGrpSpPr/>
          <p:nvPr/>
        </p:nvGrpSpPr>
        <p:grpSpPr>
          <a:xfrm>
            <a:off x="3644090" y="759012"/>
            <a:ext cx="2248593" cy="3683284"/>
            <a:chOff x="3644090" y="759012"/>
            <a:chExt cx="2248593" cy="3683284"/>
          </a:xfrm>
        </p:grpSpPr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33E47979-1E69-31DB-68D3-767AA2D8A80C}"/>
                </a:ext>
              </a:extLst>
            </p:cNvPr>
            <p:cNvGrpSpPr/>
            <p:nvPr/>
          </p:nvGrpSpPr>
          <p:grpSpPr>
            <a:xfrm>
              <a:off x="3644090" y="759012"/>
              <a:ext cx="2248593" cy="2831409"/>
              <a:chOff x="3644090" y="700850"/>
              <a:chExt cx="2248593" cy="2831409"/>
            </a:xfrm>
          </p:grpSpPr>
          <p:sp>
            <p:nvSpPr>
              <p:cNvPr id="13" name="Text Placeholder 2">
                <a:extLst>
                  <a:ext uri="{FF2B5EF4-FFF2-40B4-BE49-F238E27FC236}">
                    <a16:creationId xmlns:a16="http://schemas.microsoft.com/office/drawing/2014/main" id="{0BD2A23C-B188-A83F-0EF1-C7A28E0CC5C0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3644090" y="2639737"/>
                <a:ext cx="2248593" cy="89252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t" anchorCtr="0">
                <a:sp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L="457200" marR="0" lvl="0" indent="-342900" algn="l" rtl="0">
                  <a:lnSpc>
                    <a:spcPct val="115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2"/>
                  </a:buClr>
                  <a:buSzPts val="1800"/>
                  <a:buFont typeface="Arial"/>
                  <a:buChar char="●"/>
                  <a:defRPr sz="1800" b="0" i="0" u="none" strike="noStrike" cap="none">
                    <a:solidFill>
                      <a:schemeClr val="dk2"/>
                    </a:solidFill>
                    <a:latin typeface="Arial"/>
                    <a:ea typeface="Arial"/>
                    <a:cs typeface="Arial"/>
                    <a:sym typeface="Arial"/>
                  </a:defRPr>
                </a:lvl1pPr>
                <a:lvl2pPr marL="914400" marR="0" lvl="1" indent="-317500" algn="l" rtl="0">
                  <a:lnSpc>
                    <a:spcPct val="115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2"/>
                  </a:buClr>
                  <a:buSzPts val="1400"/>
                  <a:buFont typeface="Arial"/>
                  <a:buChar char="○"/>
                  <a:defRPr sz="1400" b="0" i="0" u="none" strike="noStrike" cap="none">
                    <a:solidFill>
                      <a:schemeClr val="dk2"/>
                    </a:solidFill>
                    <a:latin typeface="Arial"/>
                    <a:ea typeface="Arial"/>
                    <a:cs typeface="Arial"/>
                    <a:sym typeface="Arial"/>
                  </a:defRPr>
                </a:lvl2pPr>
                <a:lvl3pPr marL="1371600" marR="0" lvl="2" indent="-317500" algn="l" rtl="0">
                  <a:lnSpc>
                    <a:spcPct val="115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2"/>
                  </a:buClr>
                  <a:buSzPts val="1400"/>
                  <a:buFont typeface="Arial"/>
                  <a:buChar char="■"/>
                  <a:defRPr sz="1400" b="0" i="0" u="none" strike="noStrike" cap="none">
                    <a:solidFill>
                      <a:schemeClr val="dk2"/>
                    </a:solidFill>
                    <a:latin typeface="Arial"/>
                    <a:ea typeface="Arial"/>
                    <a:cs typeface="Arial"/>
                    <a:sym typeface="Arial"/>
                  </a:defRPr>
                </a:lvl3pPr>
                <a:lvl4pPr marL="1828800" marR="0" lvl="3" indent="-317500" algn="l" rtl="0">
                  <a:lnSpc>
                    <a:spcPct val="115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2"/>
                  </a:buClr>
                  <a:buSzPts val="1400"/>
                  <a:buFont typeface="Arial"/>
                  <a:buChar char="●"/>
                  <a:defRPr sz="1400" b="0" i="0" u="none" strike="noStrike" cap="none">
                    <a:solidFill>
                      <a:schemeClr val="dk2"/>
                    </a:solidFill>
                    <a:latin typeface="Arial"/>
                    <a:ea typeface="Arial"/>
                    <a:cs typeface="Arial"/>
                    <a:sym typeface="Arial"/>
                  </a:defRPr>
                </a:lvl4pPr>
                <a:lvl5pPr marL="2286000" marR="0" lvl="4" indent="-317500" algn="l" rtl="0">
                  <a:lnSpc>
                    <a:spcPct val="115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2"/>
                  </a:buClr>
                  <a:buSzPts val="1400"/>
                  <a:buFont typeface="Arial"/>
                  <a:buChar char="○"/>
                  <a:defRPr sz="1400" b="0" i="0" u="none" strike="noStrike" cap="none">
                    <a:solidFill>
                      <a:schemeClr val="dk2"/>
                    </a:solidFill>
                    <a:latin typeface="Arial"/>
                    <a:ea typeface="Arial"/>
                    <a:cs typeface="Arial"/>
                    <a:sym typeface="Arial"/>
                  </a:defRPr>
                </a:lvl5pPr>
                <a:lvl6pPr marL="2743200" marR="0" lvl="5" indent="-317500" algn="l" rtl="0">
                  <a:lnSpc>
                    <a:spcPct val="115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2"/>
                  </a:buClr>
                  <a:buSzPts val="1400"/>
                  <a:buFont typeface="Arial"/>
                  <a:buChar char="■"/>
                  <a:defRPr sz="1400" b="0" i="0" u="none" strike="noStrike" cap="none">
                    <a:solidFill>
                      <a:schemeClr val="dk2"/>
                    </a:solidFill>
                    <a:latin typeface="Arial"/>
                    <a:ea typeface="Arial"/>
                    <a:cs typeface="Arial"/>
                    <a:sym typeface="Arial"/>
                  </a:defRPr>
                </a:lvl6pPr>
                <a:lvl7pPr marL="3200400" marR="0" lvl="6" indent="-317500" algn="l" rtl="0">
                  <a:lnSpc>
                    <a:spcPct val="115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2"/>
                  </a:buClr>
                  <a:buSzPts val="1400"/>
                  <a:buFont typeface="Arial"/>
                  <a:buChar char="●"/>
                  <a:defRPr sz="1400" b="0" i="0" u="none" strike="noStrike" cap="none">
                    <a:solidFill>
                      <a:schemeClr val="dk2"/>
                    </a:solidFill>
                    <a:latin typeface="Arial"/>
                    <a:ea typeface="Arial"/>
                    <a:cs typeface="Arial"/>
                    <a:sym typeface="Arial"/>
                  </a:defRPr>
                </a:lvl7pPr>
                <a:lvl8pPr marL="3657600" marR="0" lvl="7" indent="-317500" algn="l" rtl="0">
                  <a:lnSpc>
                    <a:spcPct val="115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2"/>
                  </a:buClr>
                  <a:buSzPts val="1400"/>
                  <a:buFont typeface="Arial"/>
                  <a:buChar char="○"/>
                  <a:defRPr sz="1400" b="0" i="0" u="none" strike="noStrike" cap="none">
                    <a:solidFill>
                      <a:schemeClr val="dk2"/>
                    </a:solidFill>
                    <a:latin typeface="Arial"/>
                    <a:ea typeface="Arial"/>
                    <a:cs typeface="Arial"/>
                    <a:sym typeface="Arial"/>
                  </a:defRPr>
                </a:lvl8pPr>
                <a:lvl9pPr marL="4114800" marR="0" lvl="8" indent="-317500" algn="l" rtl="0">
                  <a:lnSpc>
                    <a:spcPct val="115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2"/>
                  </a:buClr>
                  <a:buSzPts val="1400"/>
                  <a:buFont typeface="Arial"/>
                  <a:buChar char="■"/>
                  <a:defRPr sz="1400" b="0" i="0" u="none" strike="noStrike" cap="none">
                    <a:solidFill>
                      <a:schemeClr val="dk2"/>
                    </a:solidFill>
                    <a:latin typeface="Arial"/>
                    <a:ea typeface="Arial"/>
                    <a:cs typeface="Arial"/>
                    <a:sym typeface="Arial"/>
                  </a:defRPr>
                </a:lvl9pPr>
              </a:lstStyle>
              <a:p>
                <a:pPr marL="114300" indent="0" algn="ctr">
                  <a:lnSpc>
                    <a:spcPct val="100000"/>
                  </a:lnSpc>
                  <a:buSzPct val="125000"/>
                  <a:buFont typeface="Arial"/>
                  <a:buNone/>
                </a:pPr>
                <a:r>
                  <a:rPr lang="en-US" b="1" dirty="0">
                    <a:solidFill>
                      <a:srgbClr val="000000"/>
                    </a:solidFill>
                    <a:latin typeface="Avenir Black" panose="020B0803020203020204" pitchFamily="34" charset="0"/>
                  </a:rPr>
                  <a:t>Bryan Smith</a:t>
                </a:r>
              </a:p>
              <a:p>
                <a:pPr marL="114300" indent="0" algn="ctr">
                  <a:lnSpc>
                    <a:spcPct val="100000"/>
                  </a:lnSpc>
                  <a:buSzPct val="125000"/>
                  <a:buFont typeface="Arial"/>
                  <a:buNone/>
                </a:pPr>
                <a:r>
                  <a:rPr kumimoji="0" lang="en-US" sz="14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venir Black" panose="020B0803020203020204" pitchFamily="34" charset="0"/>
                    <a:cs typeface="Arial"/>
                    <a:sym typeface="Arial"/>
                  </a:rPr>
                  <a:t>Director of Product,</a:t>
                </a:r>
              </a:p>
              <a:p>
                <a:pPr marL="114300" indent="0" algn="ctr">
                  <a:lnSpc>
                    <a:spcPct val="100000"/>
                  </a:lnSpc>
                  <a:buSzPct val="125000"/>
                  <a:buFont typeface="Arial"/>
                  <a:buNone/>
                </a:pPr>
                <a:r>
                  <a:rPr lang="en-US" sz="1400" b="1" dirty="0">
                    <a:solidFill>
                      <a:srgbClr val="000000"/>
                    </a:solidFill>
                    <a:latin typeface="Avenir Black" panose="020B0803020203020204" pitchFamily="34" charset="0"/>
                  </a:rPr>
                  <a:t>Mobility Solutions</a:t>
                </a:r>
                <a:endParaRPr lang="en-US" b="1" dirty="0">
                  <a:solidFill>
                    <a:srgbClr val="000000"/>
                  </a:solidFill>
                  <a:latin typeface="Avenir Black" panose="020B0803020203020204" pitchFamily="34" charset="0"/>
                </a:endParaRPr>
              </a:p>
            </p:txBody>
          </p:sp>
          <p:pic>
            <p:nvPicPr>
              <p:cNvPr id="2050" name="Picture 2" descr="Profile photo of Bryan Smith">
                <a:extLst>
                  <a:ext uri="{FF2B5EF4-FFF2-40B4-BE49-F238E27FC236}">
                    <a16:creationId xmlns:a16="http://schemas.microsoft.com/office/drawing/2014/main" id="{5F29A9E1-301C-CBA2-EC65-C87115C4679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40478" y="700850"/>
                <a:ext cx="1855819" cy="1855819"/>
              </a:xfrm>
              <a:prstGeom prst="rect">
                <a:avLst/>
              </a:prstGeom>
              <a:ln>
                <a:noFill/>
              </a:ln>
              <a:effectLst>
                <a:outerShdw blurRad="292100" dist="139700" dir="2700000" algn="tl" rotWithShape="0">
                  <a:srgbClr val="333333">
                    <a:alpha val="65000"/>
                  </a:srgbClr>
                </a:outerShdw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pic>
          <p:nvPicPr>
            <p:cNvPr id="2054" name="Picture 6" descr="Bridgestone India enters two-wheeler tyre segment with its 'NEURUN' range">
              <a:extLst>
                <a:ext uri="{FF2B5EF4-FFF2-40B4-BE49-F238E27FC236}">
                  <a16:creationId xmlns:a16="http://schemas.microsoft.com/office/drawing/2014/main" id="{6060AEC3-2128-CB52-1D7E-8BF06A0BB5A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16696" y="3673489"/>
              <a:ext cx="1103380" cy="76880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7BA58542-0874-7759-A3E8-FA3DE66374B9}"/>
              </a:ext>
            </a:extLst>
          </p:cNvPr>
          <p:cNvGrpSpPr/>
          <p:nvPr/>
        </p:nvGrpSpPr>
        <p:grpSpPr>
          <a:xfrm>
            <a:off x="6067419" y="759012"/>
            <a:ext cx="2979109" cy="3637419"/>
            <a:chOff x="6067419" y="759012"/>
            <a:chExt cx="2979109" cy="3637419"/>
          </a:xfrm>
        </p:grpSpPr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00C6B156-5C98-10EC-5414-23DE3231FCF1}"/>
                </a:ext>
              </a:extLst>
            </p:cNvPr>
            <p:cNvGrpSpPr/>
            <p:nvPr/>
          </p:nvGrpSpPr>
          <p:grpSpPr>
            <a:xfrm>
              <a:off x="6067419" y="759012"/>
              <a:ext cx="2979109" cy="2831409"/>
              <a:chOff x="6067419" y="700850"/>
              <a:chExt cx="2979109" cy="2831409"/>
            </a:xfrm>
          </p:grpSpPr>
          <p:pic>
            <p:nvPicPr>
              <p:cNvPr id="2052" name="Picture 4" descr="Profile photo of Brent Cross">
                <a:extLst>
                  <a:ext uri="{FF2B5EF4-FFF2-40B4-BE49-F238E27FC236}">
                    <a16:creationId xmlns:a16="http://schemas.microsoft.com/office/drawing/2014/main" id="{BB687948-D9E0-43CF-5303-2CB6D7C917F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9065" y="700850"/>
                <a:ext cx="1855819" cy="1855819"/>
              </a:xfrm>
              <a:prstGeom prst="rect">
                <a:avLst/>
              </a:prstGeom>
              <a:ln>
                <a:noFill/>
              </a:ln>
              <a:effectLst>
                <a:outerShdw blurRad="292100" dist="139700" dir="2700000" algn="tl" rotWithShape="0">
                  <a:srgbClr val="333333">
                    <a:alpha val="65000"/>
                  </a:srgbClr>
                </a:outerShdw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14" name="Text Placeholder 2">
                <a:extLst>
                  <a:ext uri="{FF2B5EF4-FFF2-40B4-BE49-F238E27FC236}">
                    <a16:creationId xmlns:a16="http://schemas.microsoft.com/office/drawing/2014/main" id="{FB90CB8C-A189-080F-F11F-4606D88F0666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6067419" y="2639737"/>
                <a:ext cx="2979109" cy="89252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t" anchorCtr="0">
                <a:sp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L="457200" marR="0" lvl="0" indent="-342900" algn="l" rtl="0">
                  <a:lnSpc>
                    <a:spcPct val="115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2"/>
                  </a:buClr>
                  <a:buSzPts val="1800"/>
                  <a:buFont typeface="Arial"/>
                  <a:buChar char="●"/>
                  <a:defRPr sz="1800" b="0" i="0" u="none" strike="noStrike" cap="none">
                    <a:solidFill>
                      <a:schemeClr val="dk2"/>
                    </a:solidFill>
                    <a:latin typeface="Arial"/>
                    <a:ea typeface="Arial"/>
                    <a:cs typeface="Arial"/>
                    <a:sym typeface="Arial"/>
                  </a:defRPr>
                </a:lvl1pPr>
                <a:lvl2pPr marL="914400" marR="0" lvl="1" indent="-317500" algn="l" rtl="0">
                  <a:lnSpc>
                    <a:spcPct val="115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2"/>
                  </a:buClr>
                  <a:buSzPts val="1400"/>
                  <a:buFont typeface="Arial"/>
                  <a:buChar char="○"/>
                  <a:defRPr sz="1400" b="0" i="0" u="none" strike="noStrike" cap="none">
                    <a:solidFill>
                      <a:schemeClr val="dk2"/>
                    </a:solidFill>
                    <a:latin typeface="Arial"/>
                    <a:ea typeface="Arial"/>
                    <a:cs typeface="Arial"/>
                    <a:sym typeface="Arial"/>
                  </a:defRPr>
                </a:lvl2pPr>
                <a:lvl3pPr marL="1371600" marR="0" lvl="2" indent="-317500" algn="l" rtl="0">
                  <a:lnSpc>
                    <a:spcPct val="115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2"/>
                  </a:buClr>
                  <a:buSzPts val="1400"/>
                  <a:buFont typeface="Arial"/>
                  <a:buChar char="■"/>
                  <a:defRPr sz="1400" b="0" i="0" u="none" strike="noStrike" cap="none">
                    <a:solidFill>
                      <a:schemeClr val="dk2"/>
                    </a:solidFill>
                    <a:latin typeface="Arial"/>
                    <a:ea typeface="Arial"/>
                    <a:cs typeface="Arial"/>
                    <a:sym typeface="Arial"/>
                  </a:defRPr>
                </a:lvl3pPr>
                <a:lvl4pPr marL="1828800" marR="0" lvl="3" indent="-317500" algn="l" rtl="0">
                  <a:lnSpc>
                    <a:spcPct val="115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2"/>
                  </a:buClr>
                  <a:buSzPts val="1400"/>
                  <a:buFont typeface="Arial"/>
                  <a:buChar char="●"/>
                  <a:defRPr sz="1400" b="0" i="0" u="none" strike="noStrike" cap="none">
                    <a:solidFill>
                      <a:schemeClr val="dk2"/>
                    </a:solidFill>
                    <a:latin typeface="Arial"/>
                    <a:ea typeface="Arial"/>
                    <a:cs typeface="Arial"/>
                    <a:sym typeface="Arial"/>
                  </a:defRPr>
                </a:lvl4pPr>
                <a:lvl5pPr marL="2286000" marR="0" lvl="4" indent="-317500" algn="l" rtl="0">
                  <a:lnSpc>
                    <a:spcPct val="115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2"/>
                  </a:buClr>
                  <a:buSzPts val="1400"/>
                  <a:buFont typeface="Arial"/>
                  <a:buChar char="○"/>
                  <a:defRPr sz="1400" b="0" i="0" u="none" strike="noStrike" cap="none">
                    <a:solidFill>
                      <a:schemeClr val="dk2"/>
                    </a:solidFill>
                    <a:latin typeface="Arial"/>
                    <a:ea typeface="Arial"/>
                    <a:cs typeface="Arial"/>
                    <a:sym typeface="Arial"/>
                  </a:defRPr>
                </a:lvl5pPr>
                <a:lvl6pPr marL="2743200" marR="0" lvl="5" indent="-317500" algn="l" rtl="0">
                  <a:lnSpc>
                    <a:spcPct val="115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2"/>
                  </a:buClr>
                  <a:buSzPts val="1400"/>
                  <a:buFont typeface="Arial"/>
                  <a:buChar char="■"/>
                  <a:defRPr sz="1400" b="0" i="0" u="none" strike="noStrike" cap="none">
                    <a:solidFill>
                      <a:schemeClr val="dk2"/>
                    </a:solidFill>
                    <a:latin typeface="Arial"/>
                    <a:ea typeface="Arial"/>
                    <a:cs typeface="Arial"/>
                    <a:sym typeface="Arial"/>
                  </a:defRPr>
                </a:lvl6pPr>
                <a:lvl7pPr marL="3200400" marR="0" lvl="6" indent="-317500" algn="l" rtl="0">
                  <a:lnSpc>
                    <a:spcPct val="115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2"/>
                  </a:buClr>
                  <a:buSzPts val="1400"/>
                  <a:buFont typeface="Arial"/>
                  <a:buChar char="●"/>
                  <a:defRPr sz="1400" b="0" i="0" u="none" strike="noStrike" cap="none">
                    <a:solidFill>
                      <a:schemeClr val="dk2"/>
                    </a:solidFill>
                    <a:latin typeface="Arial"/>
                    <a:ea typeface="Arial"/>
                    <a:cs typeface="Arial"/>
                    <a:sym typeface="Arial"/>
                  </a:defRPr>
                </a:lvl7pPr>
                <a:lvl8pPr marL="3657600" marR="0" lvl="7" indent="-317500" algn="l" rtl="0">
                  <a:lnSpc>
                    <a:spcPct val="115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2"/>
                  </a:buClr>
                  <a:buSzPts val="1400"/>
                  <a:buFont typeface="Arial"/>
                  <a:buChar char="○"/>
                  <a:defRPr sz="1400" b="0" i="0" u="none" strike="noStrike" cap="none">
                    <a:solidFill>
                      <a:schemeClr val="dk2"/>
                    </a:solidFill>
                    <a:latin typeface="Arial"/>
                    <a:ea typeface="Arial"/>
                    <a:cs typeface="Arial"/>
                    <a:sym typeface="Arial"/>
                  </a:defRPr>
                </a:lvl8pPr>
                <a:lvl9pPr marL="4114800" marR="0" lvl="8" indent="-317500" algn="l" rtl="0">
                  <a:lnSpc>
                    <a:spcPct val="115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2"/>
                  </a:buClr>
                  <a:buSzPts val="1400"/>
                  <a:buFont typeface="Arial"/>
                  <a:buChar char="■"/>
                  <a:defRPr sz="1400" b="0" i="0" u="none" strike="noStrike" cap="none">
                    <a:solidFill>
                      <a:schemeClr val="dk2"/>
                    </a:solidFill>
                    <a:latin typeface="Arial"/>
                    <a:ea typeface="Arial"/>
                    <a:cs typeface="Arial"/>
                    <a:sym typeface="Arial"/>
                  </a:defRPr>
                </a:lvl9pPr>
              </a:lstStyle>
              <a:p>
                <a:pPr marL="114300" indent="0" algn="ctr">
                  <a:lnSpc>
                    <a:spcPct val="100000"/>
                  </a:lnSpc>
                  <a:buSzPct val="125000"/>
                  <a:buFont typeface="Arial"/>
                  <a:buNone/>
                </a:pPr>
                <a:r>
                  <a:rPr lang="en-US" b="1" dirty="0">
                    <a:solidFill>
                      <a:srgbClr val="000000"/>
                    </a:solidFill>
                    <a:latin typeface="Avenir Black" panose="020B0803020203020204" pitchFamily="34" charset="0"/>
                  </a:rPr>
                  <a:t>Brent Cross</a:t>
                </a:r>
              </a:p>
              <a:p>
                <a:pPr marL="114300" indent="0" algn="ctr">
                  <a:lnSpc>
                    <a:spcPct val="100000"/>
                  </a:lnSpc>
                  <a:buSzPct val="125000"/>
                  <a:buFont typeface="Arial"/>
                  <a:buNone/>
                </a:pPr>
                <a:r>
                  <a:rPr kumimoji="0" lang="en-US" sz="14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venir Black" panose="020B0803020203020204" pitchFamily="34" charset="0"/>
                    <a:cs typeface="Arial"/>
                    <a:sym typeface="Arial"/>
                  </a:rPr>
                  <a:t>Director of Transformational Innovation &amp; Commercialization</a:t>
                </a:r>
                <a:endParaRPr lang="en-US" b="1" dirty="0">
                  <a:solidFill>
                    <a:srgbClr val="000000"/>
                  </a:solidFill>
                  <a:latin typeface="Avenir Black" panose="020B0803020203020204" pitchFamily="34" charset="0"/>
                </a:endParaRPr>
              </a:p>
            </p:txBody>
          </p:sp>
        </p:grpSp>
        <p:pic>
          <p:nvPicPr>
            <p:cNvPr id="2056" name="Picture 8" descr="OSF Ventures Backing Company Focused on Precision Medicine">
              <a:extLst>
                <a:ext uri="{FF2B5EF4-FFF2-40B4-BE49-F238E27FC236}">
                  <a16:creationId xmlns:a16="http://schemas.microsoft.com/office/drawing/2014/main" id="{D6050B99-B410-71A2-7996-48F9C25D73F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769101" y="3719353"/>
              <a:ext cx="1575745" cy="67707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11C71449-2BFF-36B9-20E0-846D2DE96FD9}"/>
              </a:ext>
            </a:extLst>
          </p:cNvPr>
          <p:cNvGrpSpPr/>
          <p:nvPr/>
        </p:nvGrpSpPr>
        <p:grpSpPr>
          <a:xfrm>
            <a:off x="659117" y="759708"/>
            <a:ext cx="2248593" cy="3527458"/>
            <a:chOff x="659117" y="759708"/>
            <a:chExt cx="2248593" cy="3527458"/>
          </a:xfrm>
        </p:grpSpPr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3259C0D8-519A-E4EA-8024-576A46D197E9}"/>
                </a:ext>
              </a:extLst>
            </p:cNvPr>
            <p:cNvGrpSpPr/>
            <p:nvPr/>
          </p:nvGrpSpPr>
          <p:grpSpPr>
            <a:xfrm>
              <a:off x="659117" y="759708"/>
              <a:ext cx="2248593" cy="2615269"/>
              <a:chOff x="659117" y="701546"/>
              <a:chExt cx="2248593" cy="2615269"/>
            </a:xfrm>
          </p:grpSpPr>
          <p:sp>
            <p:nvSpPr>
              <p:cNvPr id="11" name="Text Placeholder 2">
                <a:extLst>
                  <a:ext uri="{FF2B5EF4-FFF2-40B4-BE49-F238E27FC236}">
                    <a16:creationId xmlns:a16="http://schemas.microsoft.com/office/drawing/2014/main" id="{8E6912ED-95AC-4437-B9DE-977794158AAF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659117" y="2639737"/>
                <a:ext cx="2248593" cy="67707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t" anchorCtr="0">
                <a:sp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L="457200" marR="0" lvl="0" indent="-342900" algn="l" rtl="0">
                  <a:lnSpc>
                    <a:spcPct val="115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2"/>
                  </a:buClr>
                  <a:buSzPts val="1800"/>
                  <a:buFont typeface="Arial"/>
                  <a:buChar char="●"/>
                  <a:defRPr sz="1800" b="0" i="0" u="none" strike="noStrike" cap="none">
                    <a:solidFill>
                      <a:schemeClr val="dk2"/>
                    </a:solidFill>
                    <a:latin typeface="Arial"/>
                    <a:ea typeface="Arial"/>
                    <a:cs typeface="Arial"/>
                    <a:sym typeface="Arial"/>
                  </a:defRPr>
                </a:lvl1pPr>
                <a:lvl2pPr marL="914400" marR="0" lvl="1" indent="-317500" algn="l" rtl="0">
                  <a:lnSpc>
                    <a:spcPct val="115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2"/>
                  </a:buClr>
                  <a:buSzPts val="1400"/>
                  <a:buFont typeface="Arial"/>
                  <a:buChar char="○"/>
                  <a:defRPr sz="1400" b="0" i="0" u="none" strike="noStrike" cap="none">
                    <a:solidFill>
                      <a:schemeClr val="dk2"/>
                    </a:solidFill>
                    <a:latin typeface="Arial"/>
                    <a:ea typeface="Arial"/>
                    <a:cs typeface="Arial"/>
                    <a:sym typeface="Arial"/>
                  </a:defRPr>
                </a:lvl2pPr>
                <a:lvl3pPr marL="1371600" marR="0" lvl="2" indent="-317500" algn="l" rtl="0">
                  <a:lnSpc>
                    <a:spcPct val="115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2"/>
                  </a:buClr>
                  <a:buSzPts val="1400"/>
                  <a:buFont typeface="Arial"/>
                  <a:buChar char="■"/>
                  <a:defRPr sz="1400" b="0" i="0" u="none" strike="noStrike" cap="none">
                    <a:solidFill>
                      <a:schemeClr val="dk2"/>
                    </a:solidFill>
                    <a:latin typeface="Arial"/>
                    <a:ea typeface="Arial"/>
                    <a:cs typeface="Arial"/>
                    <a:sym typeface="Arial"/>
                  </a:defRPr>
                </a:lvl3pPr>
                <a:lvl4pPr marL="1828800" marR="0" lvl="3" indent="-317500" algn="l" rtl="0">
                  <a:lnSpc>
                    <a:spcPct val="115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2"/>
                  </a:buClr>
                  <a:buSzPts val="1400"/>
                  <a:buFont typeface="Arial"/>
                  <a:buChar char="●"/>
                  <a:defRPr sz="1400" b="0" i="0" u="none" strike="noStrike" cap="none">
                    <a:solidFill>
                      <a:schemeClr val="dk2"/>
                    </a:solidFill>
                    <a:latin typeface="Arial"/>
                    <a:ea typeface="Arial"/>
                    <a:cs typeface="Arial"/>
                    <a:sym typeface="Arial"/>
                  </a:defRPr>
                </a:lvl4pPr>
                <a:lvl5pPr marL="2286000" marR="0" lvl="4" indent="-317500" algn="l" rtl="0">
                  <a:lnSpc>
                    <a:spcPct val="115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2"/>
                  </a:buClr>
                  <a:buSzPts val="1400"/>
                  <a:buFont typeface="Arial"/>
                  <a:buChar char="○"/>
                  <a:defRPr sz="1400" b="0" i="0" u="none" strike="noStrike" cap="none">
                    <a:solidFill>
                      <a:schemeClr val="dk2"/>
                    </a:solidFill>
                    <a:latin typeface="Arial"/>
                    <a:ea typeface="Arial"/>
                    <a:cs typeface="Arial"/>
                    <a:sym typeface="Arial"/>
                  </a:defRPr>
                </a:lvl5pPr>
                <a:lvl6pPr marL="2743200" marR="0" lvl="5" indent="-317500" algn="l" rtl="0">
                  <a:lnSpc>
                    <a:spcPct val="115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2"/>
                  </a:buClr>
                  <a:buSzPts val="1400"/>
                  <a:buFont typeface="Arial"/>
                  <a:buChar char="■"/>
                  <a:defRPr sz="1400" b="0" i="0" u="none" strike="noStrike" cap="none">
                    <a:solidFill>
                      <a:schemeClr val="dk2"/>
                    </a:solidFill>
                    <a:latin typeface="Arial"/>
                    <a:ea typeface="Arial"/>
                    <a:cs typeface="Arial"/>
                    <a:sym typeface="Arial"/>
                  </a:defRPr>
                </a:lvl6pPr>
                <a:lvl7pPr marL="3200400" marR="0" lvl="6" indent="-317500" algn="l" rtl="0">
                  <a:lnSpc>
                    <a:spcPct val="115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2"/>
                  </a:buClr>
                  <a:buSzPts val="1400"/>
                  <a:buFont typeface="Arial"/>
                  <a:buChar char="●"/>
                  <a:defRPr sz="1400" b="0" i="0" u="none" strike="noStrike" cap="none">
                    <a:solidFill>
                      <a:schemeClr val="dk2"/>
                    </a:solidFill>
                    <a:latin typeface="Arial"/>
                    <a:ea typeface="Arial"/>
                    <a:cs typeface="Arial"/>
                    <a:sym typeface="Arial"/>
                  </a:defRPr>
                </a:lvl7pPr>
                <a:lvl8pPr marL="3657600" marR="0" lvl="7" indent="-317500" algn="l" rtl="0">
                  <a:lnSpc>
                    <a:spcPct val="115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2"/>
                  </a:buClr>
                  <a:buSzPts val="1400"/>
                  <a:buFont typeface="Arial"/>
                  <a:buChar char="○"/>
                  <a:defRPr sz="1400" b="0" i="0" u="none" strike="noStrike" cap="none">
                    <a:solidFill>
                      <a:schemeClr val="dk2"/>
                    </a:solidFill>
                    <a:latin typeface="Arial"/>
                    <a:ea typeface="Arial"/>
                    <a:cs typeface="Arial"/>
                    <a:sym typeface="Arial"/>
                  </a:defRPr>
                </a:lvl8pPr>
                <a:lvl9pPr marL="4114800" marR="0" lvl="8" indent="-317500" algn="l" rtl="0">
                  <a:lnSpc>
                    <a:spcPct val="115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2"/>
                  </a:buClr>
                  <a:buSzPts val="1400"/>
                  <a:buFont typeface="Arial"/>
                  <a:buChar char="■"/>
                  <a:defRPr sz="1400" b="0" i="0" u="none" strike="noStrike" cap="none">
                    <a:solidFill>
                      <a:schemeClr val="dk2"/>
                    </a:solidFill>
                    <a:latin typeface="Arial"/>
                    <a:ea typeface="Arial"/>
                    <a:cs typeface="Arial"/>
                    <a:sym typeface="Arial"/>
                  </a:defRPr>
                </a:lvl9pPr>
              </a:lstStyle>
              <a:p>
                <a:pPr marL="114300" indent="0" algn="ctr">
                  <a:lnSpc>
                    <a:spcPct val="100000"/>
                  </a:lnSpc>
                  <a:buSzPct val="125000"/>
                  <a:buFont typeface="Arial"/>
                  <a:buNone/>
                </a:pPr>
                <a:r>
                  <a:rPr lang="en-US" b="1" dirty="0">
                    <a:solidFill>
                      <a:srgbClr val="000000"/>
                    </a:solidFill>
                    <a:latin typeface="Avenir Black" panose="020B0803020203020204" pitchFamily="34" charset="0"/>
                  </a:rPr>
                  <a:t>Alex Slawsby</a:t>
                </a:r>
              </a:p>
              <a:p>
                <a:pPr marL="114300" indent="0" algn="ctr">
                  <a:lnSpc>
                    <a:spcPct val="100000"/>
                  </a:lnSpc>
                  <a:buSzPct val="125000"/>
                  <a:buFont typeface="Arial"/>
                  <a:buNone/>
                </a:pPr>
                <a:r>
                  <a:rPr kumimoji="0" lang="en-US" sz="14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venir Black" panose="020B0803020203020204" pitchFamily="34" charset="0"/>
                    <a:cs typeface="Arial"/>
                    <a:sym typeface="Arial"/>
                  </a:rPr>
                  <a:t>Chief Growth Officer</a:t>
                </a:r>
                <a:endParaRPr lang="en-US" b="1" dirty="0">
                  <a:solidFill>
                    <a:srgbClr val="000000"/>
                  </a:solidFill>
                  <a:latin typeface="Avenir Black" panose="020B0803020203020204" pitchFamily="34" charset="0"/>
                </a:endParaRPr>
              </a:p>
            </p:txBody>
          </p:sp>
          <p:pic>
            <p:nvPicPr>
              <p:cNvPr id="3" name="Picture 2">
                <a:extLst>
                  <a:ext uri="{FF2B5EF4-FFF2-40B4-BE49-F238E27FC236}">
                    <a16:creationId xmlns:a16="http://schemas.microsoft.com/office/drawing/2014/main" id="{DA7A2BE2-8D6F-DF49-968B-C65761ACAD7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659117" y="701546"/>
                <a:ext cx="2248593" cy="1859260"/>
              </a:xfrm>
              <a:prstGeom prst="rect">
                <a:avLst/>
              </a:prstGeom>
              <a:ln>
                <a:noFill/>
              </a:ln>
              <a:effectLst>
                <a:outerShdw blurRad="292100" dist="139700" dir="2700000" algn="tl" rotWithShape="0">
                  <a:srgbClr val="333333">
                    <a:alpha val="65000"/>
                  </a:srgbClr>
                </a:outerShdw>
              </a:effectLst>
            </p:spPr>
          </p:pic>
        </p:grpSp>
        <p:pic>
          <p:nvPicPr>
            <p:cNvPr id="2058" name="Picture 10" descr="InnoLead">
              <a:extLst>
                <a:ext uri="{FF2B5EF4-FFF2-40B4-BE49-F238E27FC236}">
                  <a16:creationId xmlns:a16="http://schemas.microsoft.com/office/drawing/2014/main" id="{D2ADAF6F-44EE-6A2A-CD66-A1D9FF464B1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43325" y="3828618"/>
              <a:ext cx="1680176" cy="45854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3493146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CC42AFC0-3E35-C34E-AE32-CE505121ECE8}"/>
              </a:ext>
            </a:extLst>
          </p:cNvPr>
          <p:cNvSpPr/>
          <p:nvPr/>
        </p:nvSpPr>
        <p:spPr>
          <a:xfrm>
            <a:off x="0" y="-1"/>
            <a:ext cx="9144000" cy="461665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9C1D943-0852-2D45-97CA-5873A6B48111}"/>
              </a:ext>
            </a:extLst>
          </p:cNvPr>
          <p:cNvSpPr/>
          <p:nvPr/>
        </p:nvSpPr>
        <p:spPr>
          <a:xfrm>
            <a:off x="67154" y="9135"/>
            <a:ext cx="834605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Avenir Black" panose="020B0803020203020204" pitchFamily="34" charset="0"/>
                <a:ea typeface="Avenir Next" charset="0"/>
                <a:cs typeface="Avenir Next" charset="0"/>
              </a:rPr>
              <a:t>Objectives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6390849-828B-4ABF-B165-6BF8BC7055D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11700" y="691214"/>
            <a:ext cx="8520600" cy="4182221"/>
          </a:xfrm>
        </p:spPr>
        <p:txBody>
          <a:bodyPr>
            <a:noAutofit/>
          </a:bodyPr>
          <a:lstStyle/>
          <a:p>
            <a:pPr>
              <a:spcBef>
                <a:spcPts val="700"/>
              </a:spcBef>
              <a:spcAft>
                <a:spcPts val="800"/>
              </a:spcAft>
              <a:buSzPct val="125000"/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rgbClr val="000000"/>
                </a:solidFill>
                <a:latin typeface="Avenir Black" panose="020B0803020203020204" pitchFamily="34" charset="0"/>
              </a:rPr>
              <a:t>Introduce the Initiative’s “Why, How, What”</a:t>
            </a:r>
          </a:p>
          <a:p>
            <a:pPr>
              <a:spcBef>
                <a:spcPts val="700"/>
              </a:spcBef>
              <a:spcAft>
                <a:spcPts val="800"/>
              </a:spcAft>
              <a:buSzPct val="125000"/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rgbClr val="000000"/>
                </a:solidFill>
                <a:latin typeface="Avenir Black" panose="020B0803020203020204" pitchFamily="34" charset="0"/>
              </a:rPr>
              <a:t>Learn from Bryan and Brent</a:t>
            </a:r>
          </a:p>
          <a:p>
            <a:pPr>
              <a:spcBef>
                <a:spcPts val="700"/>
              </a:spcBef>
              <a:spcAft>
                <a:spcPts val="800"/>
              </a:spcAft>
              <a:buSzPct val="125000"/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rgbClr val="000000"/>
                </a:solidFill>
                <a:latin typeface="Avenir Black" panose="020B0803020203020204" pitchFamily="34" charset="0"/>
              </a:rPr>
              <a:t>Share what’s next</a:t>
            </a:r>
          </a:p>
          <a:p>
            <a:pPr>
              <a:spcBef>
                <a:spcPts val="700"/>
              </a:spcBef>
              <a:spcAft>
                <a:spcPts val="800"/>
              </a:spcAft>
              <a:buSzPct val="125000"/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rgbClr val="000000"/>
                </a:solidFill>
                <a:latin typeface="Avenir Black" panose="020B0803020203020204" pitchFamily="34" charset="0"/>
              </a:rPr>
              <a:t>Make sure you’re involved throughout!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40C693E-37C2-B797-7C2B-AABC52B2BCB1}"/>
              </a:ext>
            </a:extLst>
          </p:cNvPr>
          <p:cNvSpPr/>
          <p:nvPr/>
        </p:nvSpPr>
        <p:spPr>
          <a:xfrm>
            <a:off x="0" y="4873435"/>
            <a:ext cx="8346052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100" dirty="0">
                <a:solidFill>
                  <a:schemeClr val="tx1"/>
                </a:solidFill>
                <a:latin typeface="Avenir Black" panose="020B0803020203020204" pitchFamily="34" charset="0"/>
                <a:ea typeface="Avenir Next" charset="0"/>
                <a:cs typeface="Avenir Next" charset="0"/>
              </a:rPr>
              <a:t>7.28.22 Venture Studio Initiative Kickoff</a:t>
            </a:r>
          </a:p>
        </p:txBody>
      </p:sp>
    </p:spTree>
    <p:extLst>
      <p:ext uri="{BB962C8B-B14F-4D97-AF65-F5344CB8AC3E}">
        <p14:creationId xmlns:p14="http://schemas.microsoft.com/office/powerpoint/2010/main" val="24710140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CC42AFC0-3E35-C34E-AE32-CE505121ECE8}"/>
              </a:ext>
            </a:extLst>
          </p:cNvPr>
          <p:cNvSpPr/>
          <p:nvPr/>
        </p:nvSpPr>
        <p:spPr>
          <a:xfrm>
            <a:off x="0" y="-1"/>
            <a:ext cx="9144000" cy="461665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9C1D943-0852-2D45-97CA-5873A6B48111}"/>
              </a:ext>
            </a:extLst>
          </p:cNvPr>
          <p:cNvSpPr/>
          <p:nvPr/>
        </p:nvSpPr>
        <p:spPr>
          <a:xfrm>
            <a:off x="67154" y="9135"/>
            <a:ext cx="834605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Avenir Black" panose="020B0803020203020204" pitchFamily="34" charset="0"/>
                <a:ea typeface="Avenir Next" charset="0"/>
                <a:cs typeface="Avenir Next" charset="0"/>
              </a:rPr>
              <a:t>The imperative…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40C693E-37C2-B797-7C2B-AABC52B2BCB1}"/>
              </a:ext>
            </a:extLst>
          </p:cNvPr>
          <p:cNvSpPr/>
          <p:nvPr/>
        </p:nvSpPr>
        <p:spPr>
          <a:xfrm>
            <a:off x="0" y="4873435"/>
            <a:ext cx="8346052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100" dirty="0">
                <a:solidFill>
                  <a:schemeClr val="tx1"/>
                </a:solidFill>
                <a:latin typeface="Avenir Black" panose="020B0803020203020204" pitchFamily="34" charset="0"/>
                <a:ea typeface="Avenir Next" charset="0"/>
                <a:cs typeface="Avenir Next" charset="0"/>
              </a:rPr>
              <a:t>7.28.22 Venture Studio Initiative Kickoff</a:t>
            </a:r>
          </a:p>
        </p:txBody>
      </p:sp>
      <p:pic>
        <p:nvPicPr>
          <p:cNvPr id="6146" name="Picture 2" descr="Free vector graphics of Sapling">
            <a:extLst>
              <a:ext uri="{FF2B5EF4-FFF2-40B4-BE49-F238E27FC236}">
                <a16:creationId xmlns:a16="http://schemas.microsoft.com/office/drawing/2014/main" id="{75568462-94BE-C2DA-E75F-B464C51249E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2185"/>
          <a:stretch/>
        </p:blipFill>
        <p:spPr bwMode="auto">
          <a:xfrm>
            <a:off x="979517" y="565200"/>
            <a:ext cx="1853879" cy="4013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Free vector graphics of Sapling">
            <a:extLst>
              <a:ext uri="{FF2B5EF4-FFF2-40B4-BE49-F238E27FC236}">
                <a16:creationId xmlns:a16="http://schemas.microsoft.com/office/drawing/2014/main" id="{A8BDD2AB-5437-43BF-7127-C4AF7800F70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967" r="43967"/>
          <a:stretch/>
        </p:blipFill>
        <p:spPr bwMode="auto">
          <a:xfrm>
            <a:off x="3023681" y="565200"/>
            <a:ext cx="2003899" cy="4013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Free vector graphics of Sapling">
            <a:extLst>
              <a:ext uri="{FF2B5EF4-FFF2-40B4-BE49-F238E27FC236}">
                <a16:creationId xmlns:a16="http://schemas.microsoft.com/office/drawing/2014/main" id="{3C3720CE-BA6E-570B-B3EB-A7623F26FF9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789"/>
          <a:stretch/>
        </p:blipFill>
        <p:spPr bwMode="auto">
          <a:xfrm>
            <a:off x="5217864" y="565200"/>
            <a:ext cx="2946619" cy="4013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528506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CC42AFC0-3E35-C34E-AE32-CE505121ECE8}"/>
              </a:ext>
            </a:extLst>
          </p:cNvPr>
          <p:cNvSpPr/>
          <p:nvPr/>
        </p:nvSpPr>
        <p:spPr>
          <a:xfrm>
            <a:off x="0" y="-1"/>
            <a:ext cx="9144000" cy="461665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9C1D943-0852-2D45-97CA-5873A6B48111}"/>
              </a:ext>
            </a:extLst>
          </p:cNvPr>
          <p:cNvSpPr/>
          <p:nvPr/>
        </p:nvSpPr>
        <p:spPr>
          <a:xfrm>
            <a:off x="67154" y="9135"/>
            <a:ext cx="834605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Avenir Black" panose="020B0803020203020204" pitchFamily="34" charset="0"/>
                <a:ea typeface="Avenir Next" charset="0"/>
                <a:cs typeface="Avenir Next" charset="0"/>
              </a:rPr>
              <a:t>The requirement…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40C693E-37C2-B797-7C2B-AABC52B2BCB1}"/>
              </a:ext>
            </a:extLst>
          </p:cNvPr>
          <p:cNvSpPr/>
          <p:nvPr/>
        </p:nvSpPr>
        <p:spPr>
          <a:xfrm>
            <a:off x="0" y="4873435"/>
            <a:ext cx="8346052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100" dirty="0">
                <a:solidFill>
                  <a:schemeClr val="tx1"/>
                </a:solidFill>
                <a:latin typeface="Avenir Black" panose="020B0803020203020204" pitchFamily="34" charset="0"/>
                <a:ea typeface="Avenir Next" charset="0"/>
                <a:cs typeface="Avenir Next" charset="0"/>
              </a:rPr>
              <a:t>7.28.22 Venture Studio Initiative Kickoff</a:t>
            </a:r>
          </a:p>
        </p:txBody>
      </p:sp>
      <p:grpSp>
        <p:nvGrpSpPr>
          <p:cNvPr id="58" name="Group 57">
            <a:extLst>
              <a:ext uri="{FF2B5EF4-FFF2-40B4-BE49-F238E27FC236}">
                <a16:creationId xmlns:a16="http://schemas.microsoft.com/office/drawing/2014/main" id="{34E99EBE-E119-1B1A-7B03-A1E6330C62B4}"/>
              </a:ext>
            </a:extLst>
          </p:cNvPr>
          <p:cNvGrpSpPr/>
          <p:nvPr/>
        </p:nvGrpSpPr>
        <p:grpSpPr>
          <a:xfrm>
            <a:off x="523267" y="683019"/>
            <a:ext cx="1566153" cy="1334318"/>
            <a:chOff x="523267" y="683019"/>
            <a:chExt cx="1566153" cy="1334318"/>
          </a:xfrm>
        </p:grpSpPr>
        <p:sp>
          <p:nvSpPr>
            <p:cNvPr id="30" name="Oval 29">
              <a:extLst>
                <a:ext uri="{FF2B5EF4-FFF2-40B4-BE49-F238E27FC236}">
                  <a16:creationId xmlns:a16="http://schemas.microsoft.com/office/drawing/2014/main" id="{EE6DCC0A-7D4A-2DE8-EE12-98D94BD623BF}"/>
                </a:ext>
              </a:extLst>
            </p:cNvPr>
            <p:cNvSpPr/>
            <p:nvPr/>
          </p:nvSpPr>
          <p:spPr>
            <a:xfrm>
              <a:off x="1077743" y="1560137"/>
              <a:ext cx="457200" cy="457200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en-US" sz="2400" dirty="0">
                  <a:latin typeface="Avenir Black" panose="020B0803020203020204" pitchFamily="34" charset="0"/>
                </a:rPr>
                <a:t>C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767B62E8-22F3-083F-2561-A1465B556C6B}"/>
                </a:ext>
              </a:extLst>
            </p:cNvPr>
            <p:cNvSpPr txBox="1"/>
            <p:nvPr/>
          </p:nvSpPr>
          <p:spPr>
            <a:xfrm>
              <a:off x="523267" y="683019"/>
              <a:ext cx="1566153" cy="86177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2800" dirty="0">
                  <a:solidFill>
                    <a:schemeClr val="bg1">
                      <a:lumMod val="50000"/>
                    </a:schemeClr>
                  </a:solidFill>
                  <a:latin typeface="Avenir Black" panose="020B0803020203020204" pitchFamily="34" charset="0"/>
                </a:rPr>
                <a:t>Core</a:t>
              </a:r>
            </a:p>
            <a:p>
              <a:pPr algn="ctr"/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latin typeface="Avenir Roman" panose="020B0503020203020204" pitchFamily="34" charset="0"/>
                </a:rPr>
                <a:t>Existing Customers + Existing Offerings</a:t>
              </a:r>
            </a:p>
          </p:txBody>
        </p:sp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1602D541-F4A8-9166-5317-86BA1696C8AF}"/>
              </a:ext>
            </a:extLst>
          </p:cNvPr>
          <p:cNvGrpSpPr/>
          <p:nvPr/>
        </p:nvGrpSpPr>
        <p:grpSpPr>
          <a:xfrm>
            <a:off x="2925998" y="683019"/>
            <a:ext cx="1707206" cy="1334318"/>
            <a:chOff x="2925998" y="683019"/>
            <a:chExt cx="1707206" cy="1334318"/>
          </a:xfrm>
        </p:grpSpPr>
        <p:sp>
          <p:nvSpPr>
            <p:cNvPr id="32" name="Oval 31">
              <a:extLst>
                <a:ext uri="{FF2B5EF4-FFF2-40B4-BE49-F238E27FC236}">
                  <a16:creationId xmlns:a16="http://schemas.microsoft.com/office/drawing/2014/main" id="{AF491CAD-8897-CB0F-4F8A-C72BE92A22AD}"/>
                </a:ext>
              </a:extLst>
            </p:cNvPr>
            <p:cNvSpPr/>
            <p:nvPr/>
          </p:nvSpPr>
          <p:spPr>
            <a:xfrm>
              <a:off x="3551001" y="1560137"/>
              <a:ext cx="457200" cy="457200"/>
            </a:xfrm>
            <a:prstGeom prst="ellipse">
              <a:avLst/>
            </a:prstGeom>
            <a:solidFill>
              <a:srgbClr val="FF99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en-US" sz="2400" dirty="0">
                  <a:latin typeface="Avenir Black" panose="020B0803020203020204" pitchFamily="34" charset="0"/>
                </a:rPr>
                <a:t>A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5081E427-761A-9485-ACF3-459F5EF17626}"/>
                </a:ext>
              </a:extLst>
            </p:cNvPr>
            <p:cNvSpPr txBox="1"/>
            <p:nvPr/>
          </p:nvSpPr>
          <p:spPr>
            <a:xfrm>
              <a:off x="2925998" y="683019"/>
              <a:ext cx="1707206" cy="86177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2800" dirty="0">
                  <a:solidFill>
                    <a:srgbClr val="FF9900"/>
                  </a:solidFill>
                  <a:latin typeface="Avenir Black" panose="020B0803020203020204" pitchFamily="34" charset="0"/>
                </a:rPr>
                <a:t>Adjacent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en-US" sz="1100" b="0" i="0" u="none" strike="noStrike" kern="0" cap="none" spc="0" normalizeH="0" baseline="0" noProof="0" dirty="0">
                  <a:ln>
                    <a:noFill/>
                  </a:ln>
                  <a:solidFill>
                    <a:srgbClr val="FF9900"/>
                  </a:solidFill>
                  <a:effectLst/>
                  <a:uLnTx/>
                  <a:uFillTx/>
                  <a:latin typeface="Avenir Roman" panose="020B0503020203020204" pitchFamily="34" charset="0"/>
                  <a:cs typeface="Arial"/>
                  <a:sym typeface="Arial"/>
                </a:rPr>
                <a:t>New Customers </a:t>
              </a:r>
              <a:r>
                <a:rPr kumimoji="0" lang="en-US" sz="1100" b="1" i="0" u="sng" strike="noStrike" kern="0" cap="none" spc="0" normalizeH="0" baseline="0" noProof="0" dirty="0">
                  <a:ln>
                    <a:noFill/>
                  </a:ln>
                  <a:solidFill>
                    <a:srgbClr val="FF9900"/>
                  </a:solidFill>
                  <a:effectLst/>
                  <a:uLnTx/>
                  <a:uFillTx/>
                  <a:latin typeface="Avenir Roman" panose="020B0503020203020204" pitchFamily="34" charset="0"/>
                  <a:cs typeface="Arial"/>
                  <a:sym typeface="Arial"/>
                </a:rPr>
                <a:t>or</a:t>
              </a:r>
              <a:r>
                <a:rPr kumimoji="0" lang="en-US" sz="1100" b="0" i="0" u="none" strike="noStrike" kern="0" cap="none" spc="0" normalizeH="0" baseline="0" noProof="0" dirty="0">
                  <a:ln>
                    <a:noFill/>
                  </a:ln>
                  <a:solidFill>
                    <a:srgbClr val="FF9900"/>
                  </a:solidFill>
                  <a:effectLst/>
                  <a:uLnTx/>
                  <a:uFillTx/>
                  <a:latin typeface="Avenir Roman" panose="020B0503020203020204" pitchFamily="34" charset="0"/>
                  <a:cs typeface="Arial"/>
                  <a:sym typeface="Arial"/>
                </a:rPr>
                <a:t>    New Offerings</a:t>
              </a:r>
            </a:p>
          </p:txBody>
        </p:sp>
      </p:grpSp>
      <p:grpSp>
        <p:nvGrpSpPr>
          <p:cNvPr id="60" name="Group 59">
            <a:extLst>
              <a:ext uri="{FF2B5EF4-FFF2-40B4-BE49-F238E27FC236}">
                <a16:creationId xmlns:a16="http://schemas.microsoft.com/office/drawing/2014/main" id="{84E4A01E-FEEE-CEEE-590E-B7029F844DC9}"/>
              </a:ext>
            </a:extLst>
          </p:cNvPr>
          <p:cNvGrpSpPr/>
          <p:nvPr/>
        </p:nvGrpSpPr>
        <p:grpSpPr>
          <a:xfrm>
            <a:off x="5469782" y="683019"/>
            <a:ext cx="3150951" cy="1334318"/>
            <a:chOff x="5469782" y="683019"/>
            <a:chExt cx="3150951" cy="1334318"/>
          </a:xfrm>
        </p:grpSpPr>
        <p:sp>
          <p:nvSpPr>
            <p:cNvPr id="33" name="Oval 32">
              <a:extLst>
                <a:ext uri="{FF2B5EF4-FFF2-40B4-BE49-F238E27FC236}">
                  <a16:creationId xmlns:a16="http://schemas.microsoft.com/office/drawing/2014/main" id="{F65A6287-5E05-0702-52C3-96F45EAE1661}"/>
                </a:ext>
              </a:extLst>
            </p:cNvPr>
            <p:cNvSpPr/>
            <p:nvPr/>
          </p:nvSpPr>
          <p:spPr>
            <a:xfrm>
              <a:off x="6816657" y="1560137"/>
              <a:ext cx="457200" cy="457200"/>
            </a:xfrm>
            <a:prstGeom prst="ellipse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en-US" sz="2400" dirty="0">
                  <a:latin typeface="Avenir Black" panose="020B0803020203020204" pitchFamily="34" charset="0"/>
                </a:rPr>
                <a:t>T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CCA7920B-3053-B54D-66B2-A9DFF786E8B6}"/>
                </a:ext>
              </a:extLst>
            </p:cNvPr>
            <p:cNvSpPr txBox="1"/>
            <p:nvPr/>
          </p:nvSpPr>
          <p:spPr>
            <a:xfrm>
              <a:off x="5469782" y="683019"/>
              <a:ext cx="3150951" cy="86177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2800" dirty="0">
                  <a:solidFill>
                    <a:srgbClr val="00B050"/>
                  </a:solidFill>
                  <a:latin typeface="Avenir Black" panose="020B0803020203020204" pitchFamily="34" charset="0"/>
                </a:rPr>
                <a:t>Transformational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en-US" sz="1100" b="0" i="0" u="none" strike="noStrike" kern="0" cap="none" spc="0" normalizeH="0" baseline="0" noProof="0" dirty="0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  <a:latin typeface="Avenir Roman" panose="020B0503020203020204" pitchFamily="34" charset="0"/>
                  <a:cs typeface="Arial"/>
                  <a:sym typeface="Arial"/>
                </a:rPr>
                <a:t>New Customers </a:t>
              </a:r>
              <a:r>
                <a:rPr kumimoji="0" lang="en-US" sz="1100" b="1" i="0" u="sng" strike="noStrike" kern="0" cap="none" spc="0" normalizeH="0" baseline="0" noProof="0" dirty="0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  <a:latin typeface="Avenir Roman" panose="020B0503020203020204" pitchFamily="34" charset="0"/>
                  <a:cs typeface="Arial"/>
                  <a:sym typeface="Arial"/>
                </a:rPr>
                <a:t>and</a:t>
              </a:r>
              <a:r>
                <a:rPr kumimoji="0" lang="en-US" sz="1100" b="0" i="0" u="none" strike="noStrike" kern="0" cap="none" spc="0" normalizeH="0" baseline="0" noProof="0" dirty="0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  <a:latin typeface="Avenir Roman" panose="020B0503020203020204" pitchFamily="34" charset="0"/>
                  <a:cs typeface="Arial"/>
                  <a:sym typeface="Arial"/>
                </a:rPr>
                <a:t>  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en-US" sz="1100" b="0" i="0" u="none" strike="noStrike" kern="0" cap="none" spc="0" normalizeH="0" baseline="0" noProof="0" dirty="0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  <a:latin typeface="Avenir Roman" panose="020B0503020203020204" pitchFamily="34" charset="0"/>
                  <a:cs typeface="Arial"/>
                  <a:sym typeface="Arial"/>
                </a:rPr>
                <a:t>New Offerings</a:t>
              </a:r>
            </a:p>
          </p:txBody>
        </p:sp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F1450CE0-8792-7ED5-B780-7C95EE4FDA7D}"/>
              </a:ext>
            </a:extLst>
          </p:cNvPr>
          <p:cNvGrpSpPr/>
          <p:nvPr/>
        </p:nvGrpSpPr>
        <p:grpSpPr>
          <a:xfrm>
            <a:off x="576437" y="2860412"/>
            <a:ext cx="1324502" cy="1239048"/>
            <a:chOff x="565217" y="2412498"/>
            <a:chExt cx="1324502" cy="1239048"/>
          </a:xfrm>
        </p:grpSpPr>
        <p:sp>
          <p:nvSpPr>
            <p:cNvPr id="42" name="Oval 41">
              <a:extLst>
                <a:ext uri="{FF2B5EF4-FFF2-40B4-BE49-F238E27FC236}">
                  <a16:creationId xmlns:a16="http://schemas.microsoft.com/office/drawing/2014/main" id="{CF476B65-AB3D-C8A0-6696-85A0AA562AD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5217" y="2412498"/>
              <a:ext cx="914400" cy="914400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en-US" sz="2400" dirty="0">
                  <a:latin typeface="Avenir Black" panose="020B0803020203020204" pitchFamily="34" charset="0"/>
                </a:rPr>
                <a:t>C</a:t>
              </a:r>
            </a:p>
          </p:txBody>
        </p:sp>
        <p:sp>
          <p:nvSpPr>
            <p:cNvPr id="43" name="Oval 42">
              <a:extLst>
                <a:ext uri="{FF2B5EF4-FFF2-40B4-BE49-F238E27FC236}">
                  <a16:creationId xmlns:a16="http://schemas.microsoft.com/office/drawing/2014/main" id="{77083FB6-BA11-B91A-D38F-2428D3117358}"/>
                </a:ext>
              </a:extLst>
            </p:cNvPr>
            <p:cNvSpPr/>
            <p:nvPr/>
          </p:nvSpPr>
          <p:spPr>
            <a:xfrm>
              <a:off x="1216768" y="2833343"/>
              <a:ext cx="661481" cy="685800"/>
            </a:xfrm>
            <a:prstGeom prst="ellipse">
              <a:avLst/>
            </a:prstGeom>
            <a:solidFill>
              <a:srgbClr val="FF99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en-US" sz="2400" dirty="0">
                  <a:latin typeface="Avenir Black" panose="020B0803020203020204" pitchFamily="34" charset="0"/>
                </a:rPr>
                <a:t>A</a:t>
              </a:r>
            </a:p>
          </p:txBody>
        </p:sp>
        <p:sp>
          <p:nvSpPr>
            <p:cNvPr id="44" name="Oval 43">
              <a:extLst>
                <a:ext uri="{FF2B5EF4-FFF2-40B4-BE49-F238E27FC236}">
                  <a16:creationId xmlns:a16="http://schemas.microsoft.com/office/drawing/2014/main" id="{CE358B9B-02EC-2ABC-0D15-C04EDA1A61B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615399" y="3377226"/>
              <a:ext cx="274320" cy="274320"/>
            </a:xfrm>
            <a:prstGeom prst="ellipse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en-US" dirty="0">
                  <a:latin typeface="Avenir Black" panose="020B0803020203020204" pitchFamily="34" charset="0"/>
                </a:rPr>
                <a:t>T</a:t>
              </a:r>
            </a:p>
          </p:txBody>
        </p:sp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05383AA6-4DB9-7695-77C6-55116FF912B3}"/>
              </a:ext>
            </a:extLst>
          </p:cNvPr>
          <p:cNvGrpSpPr/>
          <p:nvPr/>
        </p:nvGrpSpPr>
        <p:grpSpPr>
          <a:xfrm>
            <a:off x="2415474" y="2814692"/>
            <a:ext cx="1704236" cy="1330488"/>
            <a:chOff x="2592895" y="2412498"/>
            <a:chExt cx="1704236" cy="1330488"/>
          </a:xfrm>
        </p:grpSpPr>
        <p:sp>
          <p:nvSpPr>
            <p:cNvPr id="45" name="Oval 44">
              <a:extLst>
                <a:ext uri="{FF2B5EF4-FFF2-40B4-BE49-F238E27FC236}">
                  <a16:creationId xmlns:a16="http://schemas.microsoft.com/office/drawing/2014/main" id="{D0A9BCF3-185E-347C-24B0-DE32057EAD2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592895" y="2412498"/>
              <a:ext cx="1143000" cy="1143000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en-US" sz="2400" dirty="0">
                  <a:latin typeface="Avenir Black" panose="020B0803020203020204" pitchFamily="34" charset="0"/>
                </a:rPr>
                <a:t>C</a:t>
              </a:r>
            </a:p>
          </p:txBody>
        </p:sp>
        <p:sp>
          <p:nvSpPr>
            <p:cNvPr id="46" name="Oval 45">
              <a:extLst>
                <a:ext uri="{FF2B5EF4-FFF2-40B4-BE49-F238E27FC236}">
                  <a16:creationId xmlns:a16="http://schemas.microsoft.com/office/drawing/2014/main" id="{5AA3876F-679B-E1E0-9D57-E13BF26FC2B0}"/>
                </a:ext>
              </a:extLst>
            </p:cNvPr>
            <p:cNvSpPr/>
            <p:nvPr/>
          </p:nvSpPr>
          <p:spPr>
            <a:xfrm>
              <a:off x="3302204" y="2719043"/>
              <a:ext cx="914400" cy="914400"/>
            </a:xfrm>
            <a:prstGeom prst="ellipse">
              <a:avLst/>
            </a:prstGeom>
            <a:solidFill>
              <a:srgbClr val="FF99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en-US" sz="2400" dirty="0">
                  <a:latin typeface="Avenir Black" panose="020B0803020203020204" pitchFamily="34" charset="0"/>
                </a:rPr>
                <a:t>A</a:t>
              </a:r>
            </a:p>
          </p:txBody>
        </p:sp>
        <p:sp>
          <p:nvSpPr>
            <p:cNvPr id="47" name="Oval 46">
              <a:extLst>
                <a:ext uri="{FF2B5EF4-FFF2-40B4-BE49-F238E27FC236}">
                  <a16:creationId xmlns:a16="http://schemas.microsoft.com/office/drawing/2014/main" id="{FAC8604A-2B38-5397-E4FF-10DA5969E91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839931" y="3285786"/>
              <a:ext cx="457200" cy="457200"/>
            </a:xfrm>
            <a:prstGeom prst="ellipse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en-US" sz="1600" dirty="0">
                  <a:latin typeface="Avenir Black" panose="020B0803020203020204" pitchFamily="34" charset="0"/>
                </a:rPr>
                <a:t>T</a:t>
              </a:r>
            </a:p>
          </p:txBody>
        </p:sp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C719D265-5ACB-2784-51B6-AFA3DD756155}"/>
              </a:ext>
            </a:extLst>
          </p:cNvPr>
          <p:cNvGrpSpPr/>
          <p:nvPr/>
        </p:nvGrpSpPr>
        <p:grpSpPr>
          <a:xfrm>
            <a:off x="6888070" y="2780018"/>
            <a:ext cx="1679494" cy="1399836"/>
            <a:chOff x="6876850" y="2571750"/>
            <a:chExt cx="1679494" cy="1399836"/>
          </a:xfrm>
        </p:grpSpPr>
        <p:sp>
          <p:nvSpPr>
            <p:cNvPr id="48" name="Oval 47">
              <a:extLst>
                <a:ext uri="{FF2B5EF4-FFF2-40B4-BE49-F238E27FC236}">
                  <a16:creationId xmlns:a16="http://schemas.microsoft.com/office/drawing/2014/main" id="{491CFC4C-F1C1-9E14-17F1-9349FB43502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876850" y="2571750"/>
              <a:ext cx="457200" cy="457200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en-US" sz="2400" dirty="0">
                  <a:latin typeface="Avenir Black" panose="020B0803020203020204" pitchFamily="34" charset="0"/>
                </a:rPr>
                <a:t>C</a:t>
              </a:r>
            </a:p>
          </p:txBody>
        </p:sp>
        <p:sp>
          <p:nvSpPr>
            <p:cNvPr id="49" name="Oval 48">
              <a:extLst>
                <a:ext uri="{FF2B5EF4-FFF2-40B4-BE49-F238E27FC236}">
                  <a16:creationId xmlns:a16="http://schemas.microsoft.com/office/drawing/2014/main" id="{16E2601C-A6D1-3DFB-086E-C77520D71B1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145097" y="2833343"/>
              <a:ext cx="685800" cy="685800"/>
            </a:xfrm>
            <a:prstGeom prst="ellipse">
              <a:avLst/>
            </a:prstGeom>
            <a:solidFill>
              <a:srgbClr val="FF99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en-US" sz="2400" dirty="0">
                  <a:latin typeface="Avenir Black" panose="020B0803020203020204" pitchFamily="34" charset="0"/>
                </a:rPr>
                <a:t>A</a:t>
              </a:r>
            </a:p>
          </p:txBody>
        </p:sp>
        <p:sp>
          <p:nvSpPr>
            <p:cNvPr id="50" name="Oval 49">
              <a:extLst>
                <a:ext uri="{FF2B5EF4-FFF2-40B4-BE49-F238E27FC236}">
                  <a16:creationId xmlns:a16="http://schemas.microsoft.com/office/drawing/2014/main" id="{23AC9AB7-6C83-C65C-99D7-8DBCD7E6B15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641944" y="3057186"/>
              <a:ext cx="914400" cy="914400"/>
            </a:xfrm>
            <a:prstGeom prst="ellipse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en-US" sz="2400" dirty="0">
                  <a:latin typeface="Avenir Black" panose="020B0803020203020204" pitchFamily="34" charset="0"/>
                </a:rPr>
                <a:t>T</a:t>
              </a:r>
            </a:p>
          </p:txBody>
        </p: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BD6B3EE7-C57B-E4A4-9340-C9C82E6C24E6}"/>
              </a:ext>
            </a:extLst>
          </p:cNvPr>
          <p:cNvGrpSpPr/>
          <p:nvPr/>
        </p:nvGrpSpPr>
        <p:grpSpPr>
          <a:xfrm>
            <a:off x="4634245" y="2814692"/>
            <a:ext cx="1739291" cy="1330488"/>
            <a:chOff x="4849173" y="2412498"/>
            <a:chExt cx="1739291" cy="1330488"/>
          </a:xfrm>
        </p:grpSpPr>
        <p:sp>
          <p:nvSpPr>
            <p:cNvPr id="51" name="Oval 50">
              <a:extLst>
                <a:ext uri="{FF2B5EF4-FFF2-40B4-BE49-F238E27FC236}">
                  <a16:creationId xmlns:a16="http://schemas.microsoft.com/office/drawing/2014/main" id="{F64DE4F0-F5EE-38CA-4878-F268EFE1510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849173" y="2412498"/>
              <a:ext cx="914400" cy="914400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en-US" sz="2400" dirty="0">
                  <a:latin typeface="Avenir Black" panose="020B0803020203020204" pitchFamily="34" charset="0"/>
                </a:rPr>
                <a:t>C</a:t>
              </a:r>
            </a:p>
          </p:txBody>
        </p:sp>
        <p:sp>
          <p:nvSpPr>
            <p:cNvPr id="52" name="Oval 51">
              <a:extLst>
                <a:ext uri="{FF2B5EF4-FFF2-40B4-BE49-F238E27FC236}">
                  <a16:creationId xmlns:a16="http://schemas.microsoft.com/office/drawing/2014/main" id="{A14D0F59-E1A9-14FA-D659-F3D783918E6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348727" y="2719043"/>
              <a:ext cx="914400" cy="914400"/>
            </a:xfrm>
            <a:prstGeom prst="ellipse">
              <a:avLst/>
            </a:prstGeom>
            <a:solidFill>
              <a:srgbClr val="FF99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en-US" sz="2400" dirty="0">
                  <a:latin typeface="Avenir Black" panose="020B0803020203020204" pitchFamily="34" charset="0"/>
                </a:rPr>
                <a:t>A</a:t>
              </a:r>
            </a:p>
          </p:txBody>
        </p:sp>
        <p:sp>
          <p:nvSpPr>
            <p:cNvPr id="53" name="Oval 52">
              <a:extLst>
                <a:ext uri="{FF2B5EF4-FFF2-40B4-BE49-F238E27FC236}">
                  <a16:creationId xmlns:a16="http://schemas.microsoft.com/office/drawing/2014/main" id="{8A966874-7CCA-B195-5EC3-EFA84DB1980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131264" y="3285786"/>
              <a:ext cx="457200" cy="457200"/>
            </a:xfrm>
            <a:prstGeom prst="ellipse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en-US" sz="1800" dirty="0">
                  <a:latin typeface="Avenir Black" panose="020B0803020203020204" pitchFamily="34" charset="0"/>
                </a:rPr>
                <a:t>T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0794738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0"/>
                            </p:stCondLst>
                            <p:childTnLst>
                              <p:par>
                                <p:cTn id="2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500"/>
                            </p:stCondLst>
                            <p:childTnLst>
                              <p:par>
                                <p:cTn id="3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CC42AFC0-3E35-C34E-AE32-CE505121ECE8}"/>
              </a:ext>
            </a:extLst>
          </p:cNvPr>
          <p:cNvSpPr/>
          <p:nvPr/>
        </p:nvSpPr>
        <p:spPr>
          <a:xfrm>
            <a:off x="0" y="-1"/>
            <a:ext cx="9144000" cy="461665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9C1D943-0852-2D45-97CA-5873A6B48111}"/>
              </a:ext>
            </a:extLst>
          </p:cNvPr>
          <p:cNvSpPr/>
          <p:nvPr/>
        </p:nvSpPr>
        <p:spPr>
          <a:xfrm>
            <a:off x="67154" y="9135"/>
            <a:ext cx="834605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Avenir Black" panose="020B0803020203020204" pitchFamily="34" charset="0"/>
                <a:ea typeface="Avenir Next" charset="0"/>
                <a:cs typeface="Avenir Next" charset="0"/>
              </a:rPr>
              <a:t>Poll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3311DC7-3FC4-387F-EAE5-93A4BA996BB5}"/>
              </a:ext>
            </a:extLst>
          </p:cNvPr>
          <p:cNvSpPr/>
          <p:nvPr/>
        </p:nvSpPr>
        <p:spPr>
          <a:xfrm>
            <a:off x="0" y="4873435"/>
            <a:ext cx="8346052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100" dirty="0">
                <a:solidFill>
                  <a:schemeClr val="tx1"/>
                </a:solidFill>
                <a:latin typeface="Avenir Black" panose="020B0803020203020204" pitchFamily="34" charset="0"/>
                <a:ea typeface="Avenir Next" charset="0"/>
                <a:cs typeface="Avenir Next" charset="0"/>
              </a:rPr>
              <a:t>7.28.22 Venture Studio Initiative Kickoff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F64DB4B9-3827-288C-ADF9-0646D7AA05D4}"/>
              </a:ext>
            </a:extLst>
          </p:cNvPr>
          <p:cNvSpPr txBox="1"/>
          <p:nvPr/>
        </p:nvSpPr>
        <p:spPr>
          <a:xfrm>
            <a:off x="1141354" y="1513861"/>
            <a:ext cx="686129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800" dirty="0">
                <a:solidFill>
                  <a:srgbClr val="000000"/>
                </a:solidFill>
                <a:latin typeface="Avenir Black" panose="020B0803020203020204" pitchFamily="34" charset="0"/>
              </a:rPr>
              <a:t>“Our innovation portfolio investments are balanced optimally across core, adjacent and transformational opportunities.”</a:t>
            </a:r>
          </a:p>
        </p:txBody>
      </p:sp>
    </p:spTree>
    <p:extLst>
      <p:ext uri="{BB962C8B-B14F-4D97-AF65-F5344CB8AC3E}">
        <p14:creationId xmlns:p14="http://schemas.microsoft.com/office/powerpoint/2010/main" val="42180182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CC42AFC0-3E35-C34E-AE32-CE505121ECE8}"/>
              </a:ext>
            </a:extLst>
          </p:cNvPr>
          <p:cNvSpPr/>
          <p:nvPr/>
        </p:nvSpPr>
        <p:spPr>
          <a:xfrm>
            <a:off x="0" y="-1"/>
            <a:ext cx="9144000" cy="461665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9C1D943-0852-2D45-97CA-5873A6B48111}"/>
              </a:ext>
            </a:extLst>
          </p:cNvPr>
          <p:cNvSpPr/>
          <p:nvPr/>
        </p:nvSpPr>
        <p:spPr>
          <a:xfrm>
            <a:off x="67154" y="9135"/>
            <a:ext cx="834605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Avenir Black" panose="020B0803020203020204" pitchFamily="34" charset="0"/>
                <a:ea typeface="Avenir Next" charset="0"/>
                <a:cs typeface="Avenir Next" charset="0"/>
              </a:rPr>
              <a:t>The problem…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40C693E-37C2-B797-7C2B-AABC52B2BCB1}"/>
              </a:ext>
            </a:extLst>
          </p:cNvPr>
          <p:cNvSpPr/>
          <p:nvPr/>
        </p:nvSpPr>
        <p:spPr>
          <a:xfrm>
            <a:off x="0" y="4873435"/>
            <a:ext cx="8346052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100" dirty="0">
                <a:solidFill>
                  <a:schemeClr val="tx1"/>
                </a:solidFill>
                <a:latin typeface="Avenir Black" panose="020B0803020203020204" pitchFamily="34" charset="0"/>
                <a:ea typeface="Avenir Next" charset="0"/>
                <a:cs typeface="Avenir Next" charset="0"/>
              </a:rPr>
              <a:t>7.28.22 Venture Studio Initiative Kickoff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544DDFE9-3E4F-9F04-837E-497C4624BFCE}"/>
              </a:ext>
            </a:extLst>
          </p:cNvPr>
          <p:cNvSpPr txBox="1"/>
          <p:nvPr/>
        </p:nvSpPr>
        <p:spPr>
          <a:xfrm>
            <a:off x="3884984" y="2401371"/>
            <a:ext cx="137403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0" lang="en-US" sz="2800" b="0" i="0" u="non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Black" panose="020B0803020203020204" pitchFamily="34" charset="0"/>
                <a:cs typeface="Arial"/>
                <a:sym typeface="Arial"/>
              </a:rPr>
              <a:t>and/or</a:t>
            </a:r>
            <a:endParaRPr lang="en-US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084102E9-08E1-B742-3230-9066F229CDCB}"/>
              </a:ext>
            </a:extLst>
          </p:cNvPr>
          <p:cNvSpPr txBox="1"/>
          <p:nvPr/>
        </p:nvSpPr>
        <p:spPr>
          <a:xfrm>
            <a:off x="631589" y="2401371"/>
            <a:ext cx="310896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solidFill>
                  <a:srgbClr val="000000"/>
                </a:solidFill>
                <a:latin typeface="Avenir Black" panose="020B0803020203020204" pitchFamily="34" charset="0"/>
              </a:rPr>
              <a:t>Capability Model</a:t>
            </a:r>
            <a:endParaRPr lang="en-US" sz="2800" dirty="0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06068AA8-22A8-EA18-A397-D56DC9E6613B}"/>
              </a:ext>
            </a:extLst>
          </p:cNvPr>
          <p:cNvCxnSpPr>
            <a:cxnSpLocks/>
          </p:cNvCxnSpPr>
          <p:nvPr/>
        </p:nvCxnSpPr>
        <p:spPr>
          <a:xfrm>
            <a:off x="631589" y="2662981"/>
            <a:ext cx="3108960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>
            <a:extLst>
              <a:ext uri="{FF2B5EF4-FFF2-40B4-BE49-F238E27FC236}">
                <a16:creationId xmlns:a16="http://schemas.microsoft.com/office/drawing/2014/main" id="{25D6E76D-39A6-B67E-26C5-E6994F80BC79}"/>
              </a:ext>
            </a:extLst>
          </p:cNvPr>
          <p:cNvSpPr txBox="1"/>
          <p:nvPr/>
        </p:nvSpPr>
        <p:spPr>
          <a:xfrm>
            <a:off x="5540611" y="2401371"/>
            <a:ext cx="283464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solidFill>
                  <a:srgbClr val="000000"/>
                </a:solidFill>
                <a:latin typeface="Avenir Black" panose="020B0803020203020204" pitchFamily="34" charset="0"/>
              </a:rPr>
              <a:t>Business Model</a:t>
            </a:r>
            <a:endParaRPr lang="en-US" sz="2800" dirty="0"/>
          </a:p>
        </p:txBody>
      </p: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B284C1B0-BC52-F29F-0375-E70D6C93A562}"/>
              </a:ext>
            </a:extLst>
          </p:cNvPr>
          <p:cNvCxnSpPr>
            <a:cxnSpLocks/>
          </p:cNvCxnSpPr>
          <p:nvPr/>
        </p:nvCxnSpPr>
        <p:spPr>
          <a:xfrm>
            <a:off x="5403451" y="2662981"/>
            <a:ext cx="3108960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>
            <a:extLst>
              <a:ext uri="{FF2B5EF4-FFF2-40B4-BE49-F238E27FC236}">
                <a16:creationId xmlns:a16="http://schemas.microsoft.com/office/drawing/2014/main" id="{21D9620B-8C14-2404-2CD9-46742206A948}"/>
              </a:ext>
            </a:extLst>
          </p:cNvPr>
          <p:cNvSpPr txBox="1"/>
          <p:nvPr/>
        </p:nvSpPr>
        <p:spPr>
          <a:xfrm>
            <a:off x="3432344" y="3637403"/>
            <a:ext cx="227931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0" lang="en-US" sz="3200" b="0" i="0" u="non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venir Black" panose="020B0803020203020204" pitchFamily="34" charset="0"/>
                <a:cs typeface="Arial"/>
                <a:sym typeface="Arial"/>
              </a:rPr>
              <a:t>Antibodies</a:t>
            </a:r>
            <a:endParaRPr lang="en-US" sz="1600" dirty="0">
              <a:solidFill>
                <a:srgbClr val="C00000"/>
              </a:solidFill>
            </a:endParaRPr>
          </a:p>
        </p:txBody>
      </p:sp>
      <p:grpSp>
        <p:nvGrpSpPr>
          <p:cNvPr id="41" name="Group 40">
            <a:extLst>
              <a:ext uri="{FF2B5EF4-FFF2-40B4-BE49-F238E27FC236}">
                <a16:creationId xmlns:a16="http://schemas.microsoft.com/office/drawing/2014/main" id="{3B5B4B4C-6DDD-2D12-0893-F11E82FB2556}"/>
              </a:ext>
            </a:extLst>
          </p:cNvPr>
          <p:cNvGrpSpPr/>
          <p:nvPr/>
        </p:nvGrpSpPr>
        <p:grpSpPr>
          <a:xfrm>
            <a:off x="1724633" y="683019"/>
            <a:ext cx="5694735" cy="1334318"/>
            <a:chOff x="2925998" y="683019"/>
            <a:chExt cx="5694735" cy="1334318"/>
          </a:xfrm>
        </p:grpSpPr>
        <p:grpSp>
          <p:nvGrpSpPr>
            <p:cNvPr id="35" name="Group 34">
              <a:extLst>
                <a:ext uri="{FF2B5EF4-FFF2-40B4-BE49-F238E27FC236}">
                  <a16:creationId xmlns:a16="http://schemas.microsoft.com/office/drawing/2014/main" id="{7A98A0FE-B3B5-6558-3AD7-8820BD6C7C44}"/>
                </a:ext>
              </a:extLst>
            </p:cNvPr>
            <p:cNvGrpSpPr/>
            <p:nvPr/>
          </p:nvGrpSpPr>
          <p:grpSpPr>
            <a:xfrm>
              <a:off x="2925998" y="683019"/>
              <a:ext cx="1707206" cy="1334318"/>
              <a:chOff x="2925998" y="683019"/>
              <a:chExt cx="1707206" cy="1334318"/>
            </a:xfrm>
          </p:grpSpPr>
          <p:sp>
            <p:nvSpPr>
              <p:cNvPr id="36" name="Oval 35">
                <a:extLst>
                  <a:ext uri="{FF2B5EF4-FFF2-40B4-BE49-F238E27FC236}">
                    <a16:creationId xmlns:a16="http://schemas.microsoft.com/office/drawing/2014/main" id="{18FD4984-3F25-BFC9-664D-F8FA26EDD178}"/>
                  </a:ext>
                </a:extLst>
              </p:cNvPr>
              <p:cNvSpPr/>
              <p:nvPr/>
            </p:nvSpPr>
            <p:spPr>
              <a:xfrm>
                <a:off x="3551001" y="1560137"/>
                <a:ext cx="457200" cy="457200"/>
              </a:xfrm>
              <a:prstGeom prst="ellipse">
                <a:avLst/>
              </a:prstGeom>
              <a:solidFill>
                <a:srgbClr val="FF99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/>
              <a:p>
                <a:pPr algn="ctr"/>
                <a:r>
                  <a:rPr lang="en-US" sz="2400" dirty="0">
                    <a:latin typeface="Avenir Black" panose="020B0803020203020204" pitchFamily="34" charset="0"/>
                  </a:rPr>
                  <a:t>A</a:t>
                </a:r>
              </a:p>
            </p:txBody>
          </p:sp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76353CD4-E022-503D-BE01-BF075DEE8731}"/>
                  </a:ext>
                </a:extLst>
              </p:cNvPr>
              <p:cNvSpPr txBox="1"/>
              <p:nvPr/>
            </p:nvSpPr>
            <p:spPr>
              <a:xfrm>
                <a:off x="2925998" y="683019"/>
                <a:ext cx="1707206" cy="86177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2800" dirty="0">
                    <a:solidFill>
                      <a:srgbClr val="FF9900"/>
                    </a:solidFill>
                    <a:latin typeface="Avenir Black" panose="020B0803020203020204" pitchFamily="34" charset="0"/>
                  </a:rPr>
                  <a:t>Adjacent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r>
                  <a:rPr kumimoji="0" lang="en-US" sz="11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FF9900"/>
                    </a:solidFill>
                    <a:effectLst/>
                    <a:uLnTx/>
                    <a:uFillTx/>
                    <a:latin typeface="Avenir Roman" panose="020B0503020203020204" pitchFamily="34" charset="0"/>
                    <a:cs typeface="Arial"/>
                    <a:sym typeface="Arial"/>
                  </a:rPr>
                  <a:t>New Customers </a:t>
                </a:r>
                <a:r>
                  <a:rPr kumimoji="0" lang="en-US" sz="1100" b="1" i="0" u="sng" strike="noStrike" kern="0" cap="none" spc="0" normalizeH="0" baseline="0" noProof="0" dirty="0">
                    <a:ln>
                      <a:noFill/>
                    </a:ln>
                    <a:solidFill>
                      <a:srgbClr val="FF9900"/>
                    </a:solidFill>
                    <a:effectLst/>
                    <a:uLnTx/>
                    <a:uFillTx/>
                    <a:latin typeface="Avenir Roman" panose="020B0503020203020204" pitchFamily="34" charset="0"/>
                    <a:cs typeface="Arial"/>
                    <a:sym typeface="Arial"/>
                  </a:rPr>
                  <a:t>or</a:t>
                </a:r>
                <a:r>
                  <a:rPr kumimoji="0" lang="en-US" sz="11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FF9900"/>
                    </a:solidFill>
                    <a:effectLst/>
                    <a:uLnTx/>
                    <a:uFillTx/>
                    <a:latin typeface="Avenir Roman" panose="020B0503020203020204" pitchFamily="34" charset="0"/>
                    <a:cs typeface="Arial"/>
                    <a:sym typeface="Arial"/>
                  </a:rPr>
                  <a:t>    New Offerings</a:t>
                </a:r>
              </a:p>
            </p:txBody>
          </p:sp>
        </p:grpSp>
        <p:grpSp>
          <p:nvGrpSpPr>
            <p:cNvPr id="38" name="Group 37">
              <a:extLst>
                <a:ext uri="{FF2B5EF4-FFF2-40B4-BE49-F238E27FC236}">
                  <a16:creationId xmlns:a16="http://schemas.microsoft.com/office/drawing/2014/main" id="{5953FCB9-67CF-571D-66BB-DC53630DC17C}"/>
                </a:ext>
              </a:extLst>
            </p:cNvPr>
            <p:cNvGrpSpPr/>
            <p:nvPr/>
          </p:nvGrpSpPr>
          <p:grpSpPr>
            <a:xfrm>
              <a:off x="5469782" y="683019"/>
              <a:ext cx="3150951" cy="1334318"/>
              <a:chOff x="5469782" y="683019"/>
              <a:chExt cx="3150951" cy="1334318"/>
            </a:xfrm>
          </p:grpSpPr>
          <p:sp>
            <p:nvSpPr>
              <p:cNvPr id="39" name="Oval 38">
                <a:extLst>
                  <a:ext uri="{FF2B5EF4-FFF2-40B4-BE49-F238E27FC236}">
                    <a16:creationId xmlns:a16="http://schemas.microsoft.com/office/drawing/2014/main" id="{2D0BDC6E-A710-A710-E3F7-D85460871122}"/>
                  </a:ext>
                </a:extLst>
              </p:cNvPr>
              <p:cNvSpPr/>
              <p:nvPr/>
            </p:nvSpPr>
            <p:spPr>
              <a:xfrm>
                <a:off x="6816657" y="1560137"/>
                <a:ext cx="457200" cy="457200"/>
              </a:xfrm>
              <a:prstGeom prst="ellipse">
                <a:avLst/>
              </a:prstGeom>
              <a:solidFill>
                <a:srgbClr val="00B0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/>
              <a:p>
                <a:pPr algn="ctr"/>
                <a:r>
                  <a:rPr lang="en-US" sz="2400" dirty="0">
                    <a:latin typeface="Avenir Black" panose="020B0803020203020204" pitchFamily="34" charset="0"/>
                  </a:rPr>
                  <a:t>T</a:t>
                </a:r>
              </a:p>
            </p:txBody>
          </p:sp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8BC6F9CF-7CA3-812F-227F-F284ECFB15CB}"/>
                  </a:ext>
                </a:extLst>
              </p:cNvPr>
              <p:cNvSpPr txBox="1"/>
              <p:nvPr/>
            </p:nvSpPr>
            <p:spPr>
              <a:xfrm>
                <a:off x="5469782" y="683019"/>
                <a:ext cx="3150951" cy="86177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2800" dirty="0">
                    <a:solidFill>
                      <a:srgbClr val="00B050"/>
                    </a:solidFill>
                    <a:latin typeface="Avenir Black" panose="020B0803020203020204" pitchFamily="34" charset="0"/>
                  </a:rPr>
                  <a:t>Transformational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r>
                  <a:rPr kumimoji="0" lang="en-US" sz="11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B050"/>
                    </a:solidFill>
                    <a:effectLst/>
                    <a:uLnTx/>
                    <a:uFillTx/>
                    <a:latin typeface="Avenir Roman" panose="020B0503020203020204" pitchFamily="34" charset="0"/>
                    <a:cs typeface="Arial"/>
                    <a:sym typeface="Arial"/>
                  </a:rPr>
                  <a:t>New Customers </a:t>
                </a:r>
                <a:r>
                  <a:rPr kumimoji="0" lang="en-US" sz="1100" b="1" i="0" u="sng" strike="noStrike" kern="0" cap="none" spc="0" normalizeH="0" baseline="0" noProof="0" dirty="0">
                    <a:ln>
                      <a:noFill/>
                    </a:ln>
                    <a:solidFill>
                      <a:srgbClr val="00B050"/>
                    </a:solidFill>
                    <a:effectLst/>
                    <a:uLnTx/>
                    <a:uFillTx/>
                    <a:latin typeface="Avenir Roman" panose="020B0503020203020204" pitchFamily="34" charset="0"/>
                    <a:cs typeface="Arial"/>
                    <a:sym typeface="Arial"/>
                  </a:rPr>
                  <a:t>and</a:t>
                </a:r>
                <a:r>
                  <a:rPr kumimoji="0" lang="en-US" sz="11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B050"/>
                    </a:solidFill>
                    <a:effectLst/>
                    <a:uLnTx/>
                    <a:uFillTx/>
                    <a:latin typeface="Avenir Roman" panose="020B0503020203020204" pitchFamily="34" charset="0"/>
                    <a:cs typeface="Arial"/>
                    <a:sym typeface="Arial"/>
                  </a:rPr>
                  <a:t>  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r>
                  <a:rPr kumimoji="0" lang="en-US" sz="11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B050"/>
                    </a:solidFill>
                    <a:effectLst/>
                    <a:uLnTx/>
                    <a:uFillTx/>
                    <a:latin typeface="Avenir Roman" panose="020B0503020203020204" pitchFamily="34" charset="0"/>
                    <a:cs typeface="Arial"/>
                    <a:sym typeface="Arial"/>
                  </a:rPr>
                  <a:t>New Offerings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7965949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7" dur="1000" fill="hold"/>
                                        <p:tgtEl>
                                          <p:spTgt spid="3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19" grpId="0"/>
      <p:bldP spid="25" grpId="0"/>
      <p:bldP spid="34" grpId="0"/>
      <p:bldP spid="34" grpId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CC42AFC0-3E35-C34E-AE32-CE505121ECE8}"/>
              </a:ext>
            </a:extLst>
          </p:cNvPr>
          <p:cNvSpPr/>
          <p:nvPr/>
        </p:nvSpPr>
        <p:spPr>
          <a:xfrm>
            <a:off x="0" y="-1"/>
            <a:ext cx="9144000" cy="461665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9C1D943-0852-2D45-97CA-5873A6B48111}"/>
              </a:ext>
            </a:extLst>
          </p:cNvPr>
          <p:cNvSpPr/>
          <p:nvPr/>
        </p:nvSpPr>
        <p:spPr>
          <a:xfrm>
            <a:off x="67154" y="9135"/>
            <a:ext cx="834605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>
                <a:solidFill>
                  <a:schemeClr val="bg1">
                    <a:lumMod val="85000"/>
                  </a:schemeClr>
                </a:solidFill>
                <a:latin typeface="Avenir Black" panose="020B0803020203020204" pitchFamily="34" charset="0"/>
                <a:ea typeface="Avenir Next" charset="0"/>
                <a:cs typeface="Avenir Next" charset="0"/>
              </a:rPr>
              <a:t>The paths…</a:t>
            </a:r>
            <a:endParaRPr lang="en-US" sz="2400" dirty="0">
              <a:solidFill>
                <a:schemeClr val="bg1">
                  <a:lumMod val="85000"/>
                </a:schemeClr>
              </a:solidFill>
              <a:latin typeface="Avenir Black" panose="020B0803020203020204" pitchFamily="34" charset="0"/>
              <a:ea typeface="Avenir Next" charset="0"/>
              <a:cs typeface="Avenir Next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3311DC7-3FC4-387F-EAE5-93A4BA996BB5}"/>
              </a:ext>
            </a:extLst>
          </p:cNvPr>
          <p:cNvSpPr/>
          <p:nvPr/>
        </p:nvSpPr>
        <p:spPr>
          <a:xfrm>
            <a:off x="0" y="4873435"/>
            <a:ext cx="8346052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100" dirty="0">
                <a:solidFill>
                  <a:schemeClr val="tx1"/>
                </a:solidFill>
                <a:latin typeface="Avenir Black" panose="020B0803020203020204" pitchFamily="34" charset="0"/>
                <a:ea typeface="Avenir Next" charset="0"/>
                <a:cs typeface="Avenir Next" charset="0"/>
              </a:rPr>
              <a:t>7.28.22 Venture Studio Initiative Kickoff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F64DB4B9-3827-288C-ADF9-0646D7AA05D4}"/>
              </a:ext>
            </a:extLst>
          </p:cNvPr>
          <p:cNvSpPr txBox="1"/>
          <p:nvPr/>
        </p:nvSpPr>
        <p:spPr>
          <a:xfrm>
            <a:off x="2327039" y="1513861"/>
            <a:ext cx="448992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solidFill>
                  <a:srgbClr val="000000"/>
                </a:solidFill>
                <a:latin typeface="Avenir Black" panose="020B0803020203020204" pitchFamily="34" charset="0"/>
              </a:rPr>
              <a:t>Build, Buy and/or Partner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9422928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CC42AFC0-3E35-C34E-AE32-CE505121ECE8}"/>
              </a:ext>
            </a:extLst>
          </p:cNvPr>
          <p:cNvSpPr/>
          <p:nvPr/>
        </p:nvSpPr>
        <p:spPr>
          <a:xfrm>
            <a:off x="0" y="-1"/>
            <a:ext cx="9144000" cy="461665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9C1D943-0852-2D45-97CA-5873A6B48111}"/>
              </a:ext>
            </a:extLst>
          </p:cNvPr>
          <p:cNvSpPr/>
          <p:nvPr/>
        </p:nvSpPr>
        <p:spPr>
          <a:xfrm>
            <a:off x="67154" y="9135"/>
            <a:ext cx="834605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Avenir Black" panose="020B0803020203020204" pitchFamily="34" charset="0"/>
                <a:ea typeface="Avenir Next" charset="0"/>
                <a:cs typeface="Avenir Next" charset="0"/>
              </a:rPr>
              <a:t>Poll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3311DC7-3FC4-387F-EAE5-93A4BA996BB5}"/>
              </a:ext>
            </a:extLst>
          </p:cNvPr>
          <p:cNvSpPr/>
          <p:nvPr/>
        </p:nvSpPr>
        <p:spPr>
          <a:xfrm>
            <a:off x="0" y="4873435"/>
            <a:ext cx="8346052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100" dirty="0">
                <a:solidFill>
                  <a:schemeClr val="tx1"/>
                </a:solidFill>
                <a:latin typeface="Avenir Black" panose="020B0803020203020204" pitchFamily="34" charset="0"/>
                <a:ea typeface="Avenir Next" charset="0"/>
                <a:cs typeface="Avenir Next" charset="0"/>
              </a:rPr>
              <a:t>7.28.22 Venture Studio Initiative Kickoff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A43F6A6-A443-3359-67A8-93DB8AA130C7}"/>
              </a:ext>
            </a:extLst>
          </p:cNvPr>
          <p:cNvSpPr txBox="1"/>
          <p:nvPr/>
        </p:nvSpPr>
        <p:spPr>
          <a:xfrm>
            <a:off x="1074679" y="1513861"/>
            <a:ext cx="699464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800" dirty="0">
                <a:solidFill>
                  <a:srgbClr val="000000"/>
                </a:solidFill>
                <a:latin typeface="Avenir Black" panose="020B0803020203020204" pitchFamily="34" charset="0"/>
              </a:rPr>
              <a:t>“Large organizations can successfully incubate new businesses that break their existing capability and/or business models.”</a:t>
            </a:r>
          </a:p>
        </p:txBody>
      </p:sp>
    </p:spTree>
    <p:extLst>
      <p:ext uri="{BB962C8B-B14F-4D97-AF65-F5344CB8AC3E}">
        <p14:creationId xmlns:p14="http://schemas.microsoft.com/office/powerpoint/2010/main" val="17721519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CC42AFC0-3E35-C34E-AE32-CE505121ECE8}"/>
              </a:ext>
            </a:extLst>
          </p:cNvPr>
          <p:cNvSpPr/>
          <p:nvPr/>
        </p:nvSpPr>
        <p:spPr>
          <a:xfrm>
            <a:off x="0" y="-1"/>
            <a:ext cx="9144000" cy="461665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9C1D943-0852-2D45-97CA-5873A6B48111}"/>
              </a:ext>
            </a:extLst>
          </p:cNvPr>
          <p:cNvSpPr/>
          <p:nvPr/>
        </p:nvSpPr>
        <p:spPr>
          <a:xfrm>
            <a:off x="67154" y="9135"/>
            <a:ext cx="834605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Avenir Black" panose="020B0803020203020204" pitchFamily="34" charset="0"/>
                <a:ea typeface="Avenir Next" charset="0"/>
                <a:cs typeface="Avenir Next" charset="0"/>
              </a:rPr>
              <a:t>A potential solution…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3311DC7-3FC4-387F-EAE5-93A4BA996BB5}"/>
              </a:ext>
            </a:extLst>
          </p:cNvPr>
          <p:cNvSpPr/>
          <p:nvPr/>
        </p:nvSpPr>
        <p:spPr>
          <a:xfrm>
            <a:off x="0" y="4873435"/>
            <a:ext cx="8346052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100" dirty="0">
                <a:solidFill>
                  <a:schemeClr val="tx1"/>
                </a:solidFill>
                <a:latin typeface="Avenir Black" panose="020B0803020203020204" pitchFamily="34" charset="0"/>
                <a:ea typeface="Avenir Next" charset="0"/>
                <a:cs typeface="Avenir Next" charset="0"/>
              </a:rPr>
              <a:t>7.28.22 Venture Studio Initiative Kickoff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6815C6CA-FFBE-FA83-031A-D58F8700783D}"/>
              </a:ext>
            </a:extLst>
          </p:cNvPr>
          <p:cNvSpPr txBox="1"/>
          <p:nvPr/>
        </p:nvSpPr>
        <p:spPr>
          <a:xfrm>
            <a:off x="2213945" y="742391"/>
            <a:ext cx="471611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dirty="0">
                <a:latin typeface="Avenir Black" panose="020B0803020203020204" pitchFamily="34" charset="0"/>
              </a:rPr>
              <a:t>Venture Studios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DBB4D3B-4439-F3A0-5180-8E93FF3E0DB4}"/>
              </a:ext>
            </a:extLst>
          </p:cNvPr>
          <p:cNvSpPr txBox="1"/>
          <p:nvPr/>
        </p:nvSpPr>
        <p:spPr>
          <a:xfrm>
            <a:off x="942152" y="1513861"/>
            <a:ext cx="725969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800" dirty="0">
                <a:solidFill>
                  <a:srgbClr val="000000"/>
                </a:solidFill>
                <a:latin typeface="Avenir Black" panose="020B0803020203020204" pitchFamily="34" charset="0"/>
              </a:rPr>
              <a:t>Organizations that exist to build startups by bringing together some combination of strategic and operational support</a:t>
            </a:r>
          </a:p>
        </p:txBody>
      </p:sp>
    </p:spTree>
    <p:extLst>
      <p:ext uri="{BB962C8B-B14F-4D97-AF65-F5344CB8AC3E}">
        <p14:creationId xmlns:p14="http://schemas.microsoft.com/office/powerpoint/2010/main" val="41989786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11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cx1="http://schemas.microsoft.com/office/drawing/2015/9/8/chartex">
        <mc:Choice Requires="cx1">
          <p:graphicFrame>
            <p:nvGraphicFramePr>
              <p:cNvPr id="14" name="Chart 13">
                <a:extLst>
                  <a:ext uri="{FF2B5EF4-FFF2-40B4-BE49-F238E27FC236}">
                    <a16:creationId xmlns:a16="http://schemas.microsoft.com/office/drawing/2014/main" id="{FE43F11F-6B54-0619-FFDD-D39A065F11CD}"/>
                  </a:ext>
                </a:extLst>
              </p:cNvPr>
              <p:cNvGraphicFramePr/>
              <p:nvPr/>
            </p:nvGraphicFramePr>
            <p:xfrm>
              <a:off x="2007304" y="995358"/>
              <a:ext cx="5129392" cy="3238551"/>
            </p:xfrm>
            <a:graphic>
              <a:graphicData uri="http://schemas.microsoft.com/office/drawing/2014/chartex">
                <cx:chart xmlns:cx="http://schemas.microsoft.com/office/drawing/2014/chartex" xmlns:r="http://schemas.openxmlformats.org/officeDocument/2006/relationships" r:id="rId3"/>
              </a:graphicData>
            </a:graphic>
          </p:graphicFrame>
        </mc:Choice>
        <mc:Fallback xmlns="">
          <p:pic>
            <p:nvPicPr>
              <p:cNvPr id="14" name="Chart 13">
                <a:extLst>
                  <a:ext uri="{FF2B5EF4-FFF2-40B4-BE49-F238E27FC236}">
                    <a16:creationId xmlns:a16="http://schemas.microsoft.com/office/drawing/2014/main" id="{FE43F11F-6B54-0619-FFDD-D39A065F11CD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007304" y="995358"/>
                <a:ext cx="5129392" cy="3238551"/>
              </a:xfrm>
              <a:prstGeom prst="rect">
                <a:avLst/>
              </a:prstGeom>
            </p:spPr>
          </p:pic>
        </mc:Fallback>
      </mc:AlternateContent>
      <p:sp>
        <p:nvSpPr>
          <p:cNvPr id="7" name="Rectangle 6">
            <a:extLst>
              <a:ext uri="{FF2B5EF4-FFF2-40B4-BE49-F238E27FC236}">
                <a16:creationId xmlns:a16="http://schemas.microsoft.com/office/drawing/2014/main" id="{CC42AFC0-3E35-C34E-AE32-CE505121ECE8}"/>
              </a:ext>
            </a:extLst>
          </p:cNvPr>
          <p:cNvSpPr/>
          <p:nvPr/>
        </p:nvSpPr>
        <p:spPr>
          <a:xfrm>
            <a:off x="0" y="-1"/>
            <a:ext cx="9144000" cy="461665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9C1D943-0852-2D45-97CA-5873A6B48111}"/>
              </a:ext>
            </a:extLst>
          </p:cNvPr>
          <p:cNvSpPr/>
          <p:nvPr/>
        </p:nvSpPr>
        <p:spPr>
          <a:xfrm>
            <a:off x="67154" y="9135"/>
            <a:ext cx="834605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Avenir Black" panose="020B0803020203020204" pitchFamily="34" charset="0"/>
                <a:ea typeface="Avenir Next" charset="0"/>
                <a:cs typeface="Avenir Next" charset="0"/>
              </a:rPr>
              <a:t>A potential solution…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3311DC7-3FC4-387F-EAE5-93A4BA996BB5}"/>
              </a:ext>
            </a:extLst>
          </p:cNvPr>
          <p:cNvSpPr/>
          <p:nvPr/>
        </p:nvSpPr>
        <p:spPr>
          <a:xfrm>
            <a:off x="0" y="4873435"/>
            <a:ext cx="8346052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100" dirty="0">
                <a:solidFill>
                  <a:schemeClr val="tx1"/>
                </a:solidFill>
                <a:latin typeface="Avenir Black" panose="020B0803020203020204" pitchFamily="34" charset="0"/>
                <a:ea typeface="Avenir Next" charset="0"/>
                <a:cs typeface="Avenir Next" charset="0"/>
              </a:rPr>
              <a:t>7.28.22 Venture Studio Initiative Kickoff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6815C6CA-FFBE-FA83-031A-D58F8700783D}"/>
              </a:ext>
            </a:extLst>
          </p:cNvPr>
          <p:cNvSpPr txBox="1"/>
          <p:nvPr/>
        </p:nvSpPr>
        <p:spPr>
          <a:xfrm>
            <a:off x="2213945" y="742391"/>
            <a:ext cx="471611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dirty="0">
                <a:latin typeface="Avenir Black" panose="020B0803020203020204" pitchFamily="34" charset="0"/>
              </a:rPr>
              <a:t>Venture Studios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B9BE8265-2E1B-D8BE-6896-B9438A29638A}"/>
              </a:ext>
            </a:extLst>
          </p:cNvPr>
          <p:cNvSpPr txBox="1"/>
          <p:nvPr/>
        </p:nvSpPr>
        <p:spPr>
          <a:xfrm>
            <a:off x="7136696" y="1614008"/>
            <a:ext cx="168541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>
                <a:solidFill>
                  <a:srgbClr val="000000"/>
                </a:solidFill>
                <a:latin typeface="Avenir Black" panose="020B0803020203020204" pitchFamily="34" charset="0"/>
              </a:rPr>
              <a:t>&lt;- Total active venture studios (as of January)</a:t>
            </a:r>
            <a:endParaRPr lang="en-US" sz="1200" dirty="0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56E2F05E-88AD-1064-A112-5C3245BEBB2E}"/>
              </a:ext>
            </a:extLst>
          </p:cNvPr>
          <p:cNvSpPr txBox="1"/>
          <p:nvPr/>
        </p:nvSpPr>
        <p:spPr>
          <a:xfrm>
            <a:off x="2308229" y="4332231"/>
            <a:ext cx="4527543" cy="2182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050" dirty="0">
                <a:solidFill>
                  <a:srgbClr val="000000"/>
                </a:solidFill>
                <a:latin typeface="Avenir Black" panose="020B0803020203020204" pitchFamily="34" charset="0"/>
              </a:rPr>
              <a:t>Source: Enhance Ventures</a:t>
            </a:r>
            <a:endParaRPr lang="en-US" sz="1050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D853E9D-FDB9-C35A-DA26-2CF5A0C54312}"/>
              </a:ext>
            </a:extLst>
          </p:cNvPr>
          <p:cNvSpPr txBox="1"/>
          <p:nvPr/>
        </p:nvSpPr>
        <p:spPr>
          <a:xfrm>
            <a:off x="2264569" y="1167870"/>
            <a:ext cx="458628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dirty="0">
                <a:latin typeface="Avenir Black" panose="020B0803020203020204" pitchFamily="34" charset="0"/>
              </a:rPr>
              <a:t>Count by Launch Year</a:t>
            </a:r>
          </a:p>
        </p:txBody>
      </p:sp>
    </p:spTree>
    <p:extLst>
      <p:ext uri="{BB962C8B-B14F-4D97-AF65-F5344CB8AC3E}">
        <p14:creationId xmlns:p14="http://schemas.microsoft.com/office/powerpoint/2010/main" val="12060538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75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6" grpId="0"/>
      <p:bldP spid="1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CC42AFC0-3E35-C34E-AE32-CE505121ECE8}"/>
              </a:ext>
            </a:extLst>
          </p:cNvPr>
          <p:cNvSpPr/>
          <p:nvPr/>
        </p:nvSpPr>
        <p:spPr>
          <a:xfrm>
            <a:off x="0" y="-1"/>
            <a:ext cx="9144000" cy="461665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9C1D943-0852-2D45-97CA-5873A6B48111}"/>
              </a:ext>
            </a:extLst>
          </p:cNvPr>
          <p:cNvSpPr/>
          <p:nvPr/>
        </p:nvSpPr>
        <p:spPr>
          <a:xfrm>
            <a:off x="67154" y="9135"/>
            <a:ext cx="834605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Avenir Black" panose="020B0803020203020204" pitchFamily="34" charset="0"/>
                <a:ea typeface="Avenir Next" charset="0"/>
                <a:cs typeface="Avenir Next" charset="0"/>
              </a:rPr>
              <a:t>But…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3311DC7-3FC4-387F-EAE5-93A4BA996BB5}"/>
              </a:ext>
            </a:extLst>
          </p:cNvPr>
          <p:cNvSpPr/>
          <p:nvPr/>
        </p:nvSpPr>
        <p:spPr>
          <a:xfrm>
            <a:off x="0" y="4873435"/>
            <a:ext cx="8346052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100" dirty="0">
                <a:solidFill>
                  <a:schemeClr val="tx1"/>
                </a:solidFill>
                <a:latin typeface="Avenir Black" panose="020B0803020203020204" pitchFamily="34" charset="0"/>
                <a:ea typeface="Avenir Next" charset="0"/>
                <a:cs typeface="Avenir Next" charset="0"/>
              </a:rPr>
              <a:t>7.28.22 Venture Studio Initiative Kickoff</a:t>
            </a:r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329293C5-268F-09C7-36C1-2EA526E0619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11750" y="1370200"/>
            <a:ext cx="8520600" cy="2937203"/>
          </a:xfrm>
        </p:spPr>
        <p:txBody>
          <a:bodyPr>
            <a:noAutofit/>
          </a:bodyPr>
          <a:lstStyle/>
          <a:p>
            <a:pPr>
              <a:spcBef>
                <a:spcPts val="700"/>
              </a:spcBef>
              <a:spcAft>
                <a:spcPts val="800"/>
              </a:spcAft>
              <a:buSzPct val="125000"/>
            </a:pPr>
            <a:r>
              <a:rPr lang="en-US" sz="2000" b="1" dirty="0">
                <a:solidFill>
                  <a:srgbClr val="000000"/>
                </a:solidFill>
                <a:latin typeface="Avenir Black" panose="020B0803020203020204" pitchFamily="34" charset="0"/>
              </a:rPr>
              <a:t>Corporates vs. Corporates</a:t>
            </a:r>
          </a:p>
          <a:p>
            <a:pPr>
              <a:spcBef>
                <a:spcPts val="700"/>
              </a:spcBef>
              <a:spcAft>
                <a:spcPts val="800"/>
              </a:spcAft>
              <a:buSzPct val="125000"/>
            </a:pPr>
            <a:r>
              <a:rPr lang="en-US" sz="2000" b="1" dirty="0">
                <a:solidFill>
                  <a:srgbClr val="000000"/>
                </a:solidFill>
                <a:latin typeface="Avenir Black" panose="020B0803020203020204" pitchFamily="34" charset="0"/>
              </a:rPr>
              <a:t>Internal Team vs. Internal Team</a:t>
            </a:r>
          </a:p>
          <a:p>
            <a:pPr>
              <a:spcBef>
                <a:spcPts val="700"/>
              </a:spcBef>
              <a:spcAft>
                <a:spcPts val="800"/>
              </a:spcAft>
              <a:buSzPct val="125000"/>
            </a:pPr>
            <a:r>
              <a:rPr lang="en-US" sz="2000" b="1" dirty="0">
                <a:solidFill>
                  <a:srgbClr val="000000"/>
                </a:solidFill>
                <a:latin typeface="Avenir Black" panose="020B0803020203020204" pitchFamily="34" charset="0"/>
              </a:rPr>
              <a:t>Own fund vs. Own fund</a:t>
            </a:r>
          </a:p>
          <a:p>
            <a:pPr>
              <a:spcBef>
                <a:spcPts val="700"/>
              </a:spcBef>
              <a:spcAft>
                <a:spcPts val="800"/>
              </a:spcAft>
              <a:buSzPct val="125000"/>
            </a:pPr>
            <a:r>
              <a:rPr lang="en-US" sz="2000" b="1" dirty="0">
                <a:solidFill>
                  <a:srgbClr val="000000"/>
                </a:solidFill>
                <a:latin typeface="Avenir Black" panose="020B0803020203020204" pitchFamily="34" charset="0"/>
              </a:rPr>
              <a:t>Co-invest vs. Co-invest</a:t>
            </a:r>
          </a:p>
          <a:p>
            <a:pPr>
              <a:spcBef>
                <a:spcPts val="700"/>
              </a:spcBef>
              <a:spcAft>
                <a:spcPts val="800"/>
              </a:spcAft>
              <a:buSzPct val="125000"/>
            </a:pPr>
            <a:r>
              <a:rPr lang="en-US" sz="2000" b="1" dirty="0">
                <a:solidFill>
                  <a:srgbClr val="000000"/>
                </a:solidFill>
                <a:latin typeface="Avenir Black" panose="020B0803020203020204" pitchFamily="34" charset="0"/>
              </a:rPr>
              <a:t>Equity vs. Equity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5A86B38-28A6-459C-E8BC-AF6722F341BE}"/>
              </a:ext>
            </a:extLst>
          </p:cNvPr>
          <p:cNvSpPr txBox="1"/>
          <p:nvPr/>
        </p:nvSpPr>
        <p:spPr>
          <a:xfrm>
            <a:off x="398974" y="742555"/>
            <a:ext cx="834605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dirty="0">
                <a:solidFill>
                  <a:srgbClr val="000000"/>
                </a:solidFill>
                <a:latin typeface="Avenir Black" panose="020B0803020203020204" pitchFamily="34" charset="0"/>
              </a:rPr>
              <a:t>Venture Studio vs. </a:t>
            </a:r>
            <a:r>
              <a:rPr lang="en-US" sz="2400" dirty="0">
                <a:latin typeface="Avenir Black" panose="020B0803020203020204" pitchFamily="34" charset="0"/>
              </a:rPr>
              <a:t>Startup Studio vs. Venture Builder?</a:t>
            </a:r>
            <a:endParaRPr lang="en-US" sz="2400" dirty="0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88E7C768-5E16-A5C9-ED88-C59151EA9250}"/>
              </a:ext>
            </a:extLst>
          </p:cNvPr>
          <p:cNvCxnSpPr>
            <a:cxnSpLocks/>
          </p:cNvCxnSpPr>
          <p:nvPr/>
        </p:nvCxnSpPr>
        <p:spPr>
          <a:xfrm>
            <a:off x="3046498" y="1726670"/>
            <a:ext cx="1463040" cy="0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DDDB5C32-167D-B6A1-A680-2C82E8B8C7A6}"/>
              </a:ext>
            </a:extLst>
          </p:cNvPr>
          <p:cNvCxnSpPr>
            <a:cxnSpLocks/>
          </p:cNvCxnSpPr>
          <p:nvPr/>
        </p:nvCxnSpPr>
        <p:spPr>
          <a:xfrm>
            <a:off x="3353203" y="2268176"/>
            <a:ext cx="1737360" cy="0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473F9865-38CE-1759-243C-562BA6D277E6}"/>
              </a:ext>
            </a:extLst>
          </p:cNvPr>
          <p:cNvCxnSpPr>
            <a:cxnSpLocks/>
          </p:cNvCxnSpPr>
          <p:nvPr/>
        </p:nvCxnSpPr>
        <p:spPr>
          <a:xfrm>
            <a:off x="2886478" y="2809682"/>
            <a:ext cx="1280160" cy="0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14DBF02F-A2FE-7F1A-49A0-993E6F4D08CD}"/>
              </a:ext>
            </a:extLst>
          </p:cNvPr>
          <p:cNvCxnSpPr>
            <a:cxnSpLocks/>
          </p:cNvCxnSpPr>
          <p:nvPr/>
        </p:nvCxnSpPr>
        <p:spPr>
          <a:xfrm>
            <a:off x="2836948" y="3351189"/>
            <a:ext cx="1188720" cy="0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4A7528F8-AF6F-BD82-44BA-532DDD63283B}"/>
              </a:ext>
            </a:extLst>
          </p:cNvPr>
          <p:cNvCxnSpPr>
            <a:cxnSpLocks/>
          </p:cNvCxnSpPr>
          <p:nvPr/>
        </p:nvCxnSpPr>
        <p:spPr>
          <a:xfrm>
            <a:off x="2505478" y="3892696"/>
            <a:ext cx="822960" cy="0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Picture 2">
            <a:extLst>
              <a:ext uri="{FF2B5EF4-FFF2-40B4-BE49-F238E27FC236}">
                <a16:creationId xmlns:a16="http://schemas.microsoft.com/office/drawing/2014/main" id="{84CC2B67-17B3-23C7-C899-737EA2DDC67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65141" y="1485111"/>
            <a:ext cx="2483029" cy="194093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9841364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uiExpand="1" build="p"/>
      <p:bldP spid="1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CC42AFC0-3E35-C34E-AE32-CE505121ECE8}"/>
              </a:ext>
            </a:extLst>
          </p:cNvPr>
          <p:cNvSpPr/>
          <p:nvPr/>
        </p:nvSpPr>
        <p:spPr>
          <a:xfrm>
            <a:off x="0" y="-1"/>
            <a:ext cx="9144000" cy="461665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9C1D943-0852-2D45-97CA-5873A6B48111}"/>
              </a:ext>
            </a:extLst>
          </p:cNvPr>
          <p:cNvSpPr/>
          <p:nvPr/>
        </p:nvSpPr>
        <p:spPr>
          <a:xfrm>
            <a:off x="67154" y="9135"/>
            <a:ext cx="834605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Avenir Black" panose="020B0803020203020204" pitchFamily="34" charset="0"/>
                <a:ea typeface="Avenir Next" charset="0"/>
                <a:cs typeface="Avenir Next" charset="0"/>
              </a:rPr>
              <a:t>Let’s learn…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C24D050-B484-4CE0-9D86-F24A7D196515}"/>
              </a:ext>
            </a:extLst>
          </p:cNvPr>
          <p:cNvSpPr/>
          <p:nvPr/>
        </p:nvSpPr>
        <p:spPr>
          <a:xfrm>
            <a:off x="0" y="4873435"/>
            <a:ext cx="8346052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100" dirty="0">
                <a:solidFill>
                  <a:schemeClr val="tx1"/>
                </a:solidFill>
                <a:latin typeface="Avenir Black" panose="020B0803020203020204" pitchFamily="34" charset="0"/>
                <a:ea typeface="Avenir Next" charset="0"/>
                <a:cs typeface="Avenir Next" charset="0"/>
              </a:rPr>
              <a:t>7.28.22 Venture Studio Initiative Kickoff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34225D00-0842-F0F3-4DDC-B01906B8B9A9}"/>
              </a:ext>
            </a:extLst>
          </p:cNvPr>
          <p:cNvGrpSpPr/>
          <p:nvPr/>
        </p:nvGrpSpPr>
        <p:grpSpPr>
          <a:xfrm>
            <a:off x="1360079" y="759012"/>
            <a:ext cx="6423842" cy="3683284"/>
            <a:chOff x="2622686" y="759012"/>
            <a:chExt cx="6423842" cy="3683284"/>
          </a:xfrm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A6D8A193-E4BA-7B84-12DC-4D96A536F31D}"/>
                </a:ext>
              </a:extLst>
            </p:cNvPr>
            <p:cNvGrpSpPr/>
            <p:nvPr/>
          </p:nvGrpSpPr>
          <p:grpSpPr>
            <a:xfrm>
              <a:off x="2622686" y="759012"/>
              <a:ext cx="2248593" cy="3683284"/>
              <a:chOff x="3644090" y="759012"/>
              <a:chExt cx="2248593" cy="3683284"/>
            </a:xfrm>
          </p:grpSpPr>
          <p:grpSp>
            <p:nvGrpSpPr>
              <p:cNvPr id="21" name="Group 20">
                <a:extLst>
                  <a:ext uri="{FF2B5EF4-FFF2-40B4-BE49-F238E27FC236}">
                    <a16:creationId xmlns:a16="http://schemas.microsoft.com/office/drawing/2014/main" id="{7B553593-15DD-1999-05A2-472CD95FD3F5}"/>
                  </a:ext>
                </a:extLst>
              </p:cNvPr>
              <p:cNvGrpSpPr/>
              <p:nvPr/>
            </p:nvGrpSpPr>
            <p:grpSpPr>
              <a:xfrm>
                <a:off x="3644090" y="759012"/>
                <a:ext cx="2248593" cy="2831409"/>
                <a:chOff x="3644090" y="700850"/>
                <a:chExt cx="2248593" cy="2831409"/>
              </a:xfrm>
            </p:grpSpPr>
            <p:sp>
              <p:nvSpPr>
                <p:cNvPr id="22" name="Text Placeholder 2">
                  <a:extLst>
                    <a:ext uri="{FF2B5EF4-FFF2-40B4-BE49-F238E27FC236}">
                      <a16:creationId xmlns:a16="http://schemas.microsoft.com/office/drawing/2014/main" id="{FD8F3D11-B248-EA19-114B-F9D6A29DE1A1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3644090" y="2639737"/>
                  <a:ext cx="2248593" cy="892522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91425" tIns="91425" rIns="91425" bIns="91425" anchor="t" anchorCtr="0">
                  <a:spAutoFit/>
                </a:bodyPr>
                <a:lstStyle>
                  <a:defPPr marR="0" lvl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</a:defPPr>
                  <a:lvl1pPr marL="457200" marR="0" lvl="0" indent="-342900" algn="l" rtl="0">
                    <a:lnSpc>
                      <a:spcPct val="115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2"/>
                    </a:buClr>
                    <a:buSzPts val="1800"/>
                    <a:buFont typeface="Arial"/>
                    <a:buChar char="●"/>
                    <a:defRPr sz="1800" b="0" i="0" u="none" strike="noStrike" cap="none">
                      <a:solidFill>
                        <a:schemeClr val="dk2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1pPr>
                  <a:lvl2pPr marL="914400" marR="0" lvl="1" indent="-317500" algn="l" rtl="0">
                    <a:lnSpc>
                      <a:spcPct val="115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2"/>
                    </a:buClr>
                    <a:buSzPts val="1400"/>
                    <a:buFont typeface="Arial"/>
                    <a:buChar char="○"/>
                    <a:defRPr sz="1400" b="0" i="0" u="none" strike="noStrike" cap="none">
                      <a:solidFill>
                        <a:schemeClr val="dk2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2pPr>
                  <a:lvl3pPr marL="1371600" marR="0" lvl="2" indent="-317500" algn="l" rtl="0">
                    <a:lnSpc>
                      <a:spcPct val="115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2"/>
                    </a:buClr>
                    <a:buSzPts val="1400"/>
                    <a:buFont typeface="Arial"/>
                    <a:buChar char="■"/>
                    <a:defRPr sz="1400" b="0" i="0" u="none" strike="noStrike" cap="none">
                      <a:solidFill>
                        <a:schemeClr val="dk2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3pPr>
                  <a:lvl4pPr marL="1828800" marR="0" lvl="3" indent="-317500" algn="l" rtl="0">
                    <a:lnSpc>
                      <a:spcPct val="115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2"/>
                    </a:buClr>
                    <a:buSzPts val="1400"/>
                    <a:buFont typeface="Arial"/>
                    <a:buChar char="●"/>
                    <a:defRPr sz="1400" b="0" i="0" u="none" strike="noStrike" cap="none">
                      <a:solidFill>
                        <a:schemeClr val="dk2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4pPr>
                  <a:lvl5pPr marL="2286000" marR="0" lvl="4" indent="-317500" algn="l" rtl="0">
                    <a:lnSpc>
                      <a:spcPct val="115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2"/>
                    </a:buClr>
                    <a:buSzPts val="1400"/>
                    <a:buFont typeface="Arial"/>
                    <a:buChar char="○"/>
                    <a:defRPr sz="1400" b="0" i="0" u="none" strike="noStrike" cap="none">
                      <a:solidFill>
                        <a:schemeClr val="dk2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5pPr>
                  <a:lvl6pPr marL="2743200" marR="0" lvl="5" indent="-317500" algn="l" rtl="0">
                    <a:lnSpc>
                      <a:spcPct val="115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2"/>
                    </a:buClr>
                    <a:buSzPts val="1400"/>
                    <a:buFont typeface="Arial"/>
                    <a:buChar char="■"/>
                    <a:defRPr sz="1400" b="0" i="0" u="none" strike="noStrike" cap="none">
                      <a:solidFill>
                        <a:schemeClr val="dk2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6pPr>
                  <a:lvl7pPr marL="3200400" marR="0" lvl="6" indent="-317500" algn="l" rtl="0">
                    <a:lnSpc>
                      <a:spcPct val="115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2"/>
                    </a:buClr>
                    <a:buSzPts val="1400"/>
                    <a:buFont typeface="Arial"/>
                    <a:buChar char="●"/>
                    <a:defRPr sz="1400" b="0" i="0" u="none" strike="noStrike" cap="none">
                      <a:solidFill>
                        <a:schemeClr val="dk2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7pPr>
                  <a:lvl8pPr marL="3657600" marR="0" lvl="7" indent="-317500" algn="l" rtl="0">
                    <a:lnSpc>
                      <a:spcPct val="115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2"/>
                    </a:buClr>
                    <a:buSzPts val="1400"/>
                    <a:buFont typeface="Arial"/>
                    <a:buChar char="○"/>
                    <a:defRPr sz="1400" b="0" i="0" u="none" strike="noStrike" cap="none">
                      <a:solidFill>
                        <a:schemeClr val="dk2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8pPr>
                  <a:lvl9pPr marL="4114800" marR="0" lvl="8" indent="-317500" algn="l" rtl="0">
                    <a:lnSpc>
                      <a:spcPct val="115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2"/>
                    </a:buClr>
                    <a:buSzPts val="1400"/>
                    <a:buFont typeface="Arial"/>
                    <a:buChar char="■"/>
                    <a:defRPr sz="1400" b="0" i="0" u="none" strike="noStrike" cap="none">
                      <a:solidFill>
                        <a:schemeClr val="dk2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9pPr>
                </a:lstStyle>
                <a:p>
                  <a:pPr marL="114300" indent="0" algn="ctr">
                    <a:lnSpc>
                      <a:spcPct val="100000"/>
                    </a:lnSpc>
                    <a:buSzPct val="125000"/>
                    <a:buFont typeface="Arial"/>
                    <a:buNone/>
                  </a:pPr>
                  <a:r>
                    <a:rPr lang="en-US" b="1" dirty="0">
                      <a:solidFill>
                        <a:srgbClr val="000000"/>
                      </a:solidFill>
                      <a:latin typeface="Avenir Black" panose="020B0803020203020204" pitchFamily="34" charset="0"/>
                    </a:rPr>
                    <a:t>Bryan Smith</a:t>
                  </a:r>
                </a:p>
                <a:p>
                  <a:pPr marL="114300" indent="0" algn="ctr">
                    <a:lnSpc>
                      <a:spcPct val="100000"/>
                    </a:lnSpc>
                    <a:buSzPct val="125000"/>
                    <a:buFont typeface="Arial"/>
                    <a:buNone/>
                  </a:pPr>
                  <a:r>
                    <a:rPr kumimoji="0" lang="en-US" sz="14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venir Black" panose="020B0803020203020204" pitchFamily="34" charset="0"/>
                      <a:cs typeface="Arial"/>
                      <a:sym typeface="Arial"/>
                    </a:rPr>
                    <a:t>Director of Product,</a:t>
                  </a:r>
                </a:p>
                <a:p>
                  <a:pPr marL="114300" indent="0" algn="ctr">
                    <a:lnSpc>
                      <a:spcPct val="100000"/>
                    </a:lnSpc>
                    <a:buSzPct val="125000"/>
                    <a:buFont typeface="Arial"/>
                    <a:buNone/>
                  </a:pPr>
                  <a:r>
                    <a:rPr lang="en-US" sz="1400" b="1" dirty="0">
                      <a:solidFill>
                        <a:srgbClr val="000000"/>
                      </a:solidFill>
                      <a:latin typeface="Avenir Black" panose="020B0803020203020204" pitchFamily="34" charset="0"/>
                    </a:rPr>
                    <a:t>Mobility Solutions</a:t>
                  </a:r>
                  <a:endParaRPr lang="en-US" b="1" dirty="0">
                    <a:solidFill>
                      <a:srgbClr val="000000"/>
                    </a:solidFill>
                    <a:latin typeface="Avenir Black" panose="020B0803020203020204" pitchFamily="34" charset="0"/>
                  </a:endParaRPr>
                </a:p>
              </p:txBody>
            </p:sp>
            <p:pic>
              <p:nvPicPr>
                <p:cNvPr id="23" name="Picture 2" descr="Profile photo of Bryan Smith">
                  <a:extLst>
                    <a:ext uri="{FF2B5EF4-FFF2-40B4-BE49-F238E27FC236}">
                      <a16:creationId xmlns:a16="http://schemas.microsoft.com/office/drawing/2014/main" id="{5121477F-9797-C60D-CAEB-959FDAC501BA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40478" y="700850"/>
                  <a:ext cx="1855819" cy="1855819"/>
                </a:xfrm>
                <a:prstGeom prst="rect">
                  <a:avLst/>
                </a:prstGeom>
                <a:ln>
                  <a:noFill/>
                </a:ln>
                <a:effectLst>
                  <a:outerShdw blurRad="292100" dist="139700" dir="2700000" algn="tl" rotWithShape="0">
                    <a:srgbClr val="333333">
                      <a:alpha val="65000"/>
                    </a:srgbClr>
                  </a:outerShdw>
                </a:effectLst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pic>
            <p:nvPicPr>
              <p:cNvPr id="27" name="Picture 6" descr="Bridgestone India enters two-wheeler tyre segment with its 'NEURUN' range">
                <a:extLst>
                  <a:ext uri="{FF2B5EF4-FFF2-40B4-BE49-F238E27FC236}">
                    <a16:creationId xmlns:a16="http://schemas.microsoft.com/office/drawing/2014/main" id="{B9881ABE-016C-695F-55F3-B08961ABFFC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16696" y="3673489"/>
                <a:ext cx="1103380" cy="768807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B1809FF9-179E-338A-63C6-15E00ED28839}"/>
                </a:ext>
              </a:extLst>
            </p:cNvPr>
            <p:cNvGrpSpPr/>
            <p:nvPr/>
          </p:nvGrpSpPr>
          <p:grpSpPr>
            <a:xfrm>
              <a:off x="6067419" y="759012"/>
              <a:ext cx="2979109" cy="3637419"/>
              <a:chOff x="6067419" y="759012"/>
              <a:chExt cx="2979109" cy="3637419"/>
            </a:xfrm>
          </p:grpSpPr>
          <p:grpSp>
            <p:nvGrpSpPr>
              <p:cNvPr id="24" name="Group 23">
                <a:extLst>
                  <a:ext uri="{FF2B5EF4-FFF2-40B4-BE49-F238E27FC236}">
                    <a16:creationId xmlns:a16="http://schemas.microsoft.com/office/drawing/2014/main" id="{3C4389C1-4BAE-D943-F86D-251882C5C8A0}"/>
                  </a:ext>
                </a:extLst>
              </p:cNvPr>
              <p:cNvGrpSpPr/>
              <p:nvPr/>
            </p:nvGrpSpPr>
            <p:grpSpPr>
              <a:xfrm>
                <a:off x="6067419" y="759012"/>
                <a:ext cx="2979109" cy="2831409"/>
                <a:chOff x="6067419" y="700850"/>
                <a:chExt cx="2979109" cy="2831409"/>
              </a:xfrm>
            </p:grpSpPr>
            <p:pic>
              <p:nvPicPr>
                <p:cNvPr id="25" name="Picture 4" descr="Profile photo of Brent Cross">
                  <a:extLst>
                    <a:ext uri="{FF2B5EF4-FFF2-40B4-BE49-F238E27FC236}">
                      <a16:creationId xmlns:a16="http://schemas.microsoft.com/office/drawing/2014/main" id="{F8C1BDB4-4731-59D0-21F8-A48C77FFB3AD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29065" y="700850"/>
                  <a:ext cx="1855819" cy="1855819"/>
                </a:xfrm>
                <a:prstGeom prst="rect">
                  <a:avLst/>
                </a:prstGeom>
                <a:ln>
                  <a:noFill/>
                </a:ln>
                <a:effectLst>
                  <a:outerShdw blurRad="292100" dist="139700" dir="2700000" algn="tl" rotWithShape="0">
                    <a:srgbClr val="333333">
                      <a:alpha val="65000"/>
                    </a:srgbClr>
                  </a:outerShdw>
                </a:effectLst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26" name="Text Placeholder 2">
                  <a:extLst>
                    <a:ext uri="{FF2B5EF4-FFF2-40B4-BE49-F238E27FC236}">
                      <a16:creationId xmlns:a16="http://schemas.microsoft.com/office/drawing/2014/main" id="{27759B8D-4632-57B2-8AFE-7184E4AA302A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6067419" y="2639737"/>
                  <a:ext cx="2979109" cy="892522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91425" tIns="91425" rIns="91425" bIns="91425" anchor="t" anchorCtr="0">
                  <a:spAutoFit/>
                </a:bodyPr>
                <a:lstStyle>
                  <a:defPPr marR="0" lvl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</a:defPPr>
                  <a:lvl1pPr marL="457200" marR="0" lvl="0" indent="-342900" algn="l" rtl="0">
                    <a:lnSpc>
                      <a:spcPct val="115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2"/>
                    </a:buClr>
                    <a:buSzPts val="1800"/>
                    <a:buFont typeface="Arial"/>
                    <a:buChar char="●"/>
                    <a:defRPr sz="1800" b="0" i="0" u="none" strike="noStrike" cap="none">
                      <a:solidFill>
                        <a:schemeClr val="dk2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1pPr>
                  <a:lvl2pPr marL="914400" marR="0" lvl="1" indent="-317500" algn="l" rtl="0">
                    <a:lnSpc>
                      <a:spcPct val="115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2"/>
                    </a:buClr>
                    <a:buSzPts val="1400"/>
                    <a:buFont typeface="Arial"/>
                    <a:buChar char="○"/>
                    <a:defRPr sz="1400" b="0" i="0" u="none" strike="noStrike" cap="none">
                      <a:solidFill>
                        <a:schemeClr val="dk2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2pPr>
                  <a:lvl3pPr marL="1371600" marR="0" lvl="2" indent="-317500" algn="l" rtl="0">
                    <a:lnSpc>
                      <a:spcPct val="115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2"/>
                    </a:buClr>
                    <a:buSzPts val="1400"/>
                    <a:buFont typeface="Arial"/>
                    <a:buChar char="■"/>
                    <a:defRPr sz="1400" b="0" i="0" u="none" strike="noStrike" cap="none">
                      <a:solidFill>
                        <a:schemeClr val="dk2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3pPr>
                  <a:lvl4pPr marL="1828800" marR="0" lvl="3" indent="-317500" algn="l" rtl="0">
                    <a:lnSpc>
                      <a:spcPct val="115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2"/>
                    </a:buClr>
                    <a:buSzPts val="1400"/>
                    <a:buFont typeface="Arial"/>
                    <a:buChar char="●"/>
                    <a:defRPr sz="1400" b="0" i="0" u="none" strike="noStrike" cap="none">
                      <a:solidFill>
                        <a:schemeClr val="dk2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4pPr>
                  <a:lvl5pPr marL="2286000" marR="0" lvl="4" indent="-317500" algn="l" rtl="0">
                    <a:lnSpc>
                      <a:spcPct val="115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2"/>
                    </a:buClr>
                    <a:buSzPts val="1400"/>
                    <a:buFont typeface="Arial"/>
                    <a:buChar char="○"/>
                    <a:defRPr sz="1400" b="0" i="0" u="none" strike="noStrike" cap="none">
                      <a:solidFill>
                        <a:schemeClr val="dk2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5pPr>
                  <a:lvl6pPr marL="2743200" marR="0" lvl="5" indent="-317500" algn="l" rtl="0">
                    <a:lnSpc>
                      <a:spcPct val="115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2"/>
                    </a:buClr>
                    <a:buSzPts val="1400"/>
                    <a:buFont typeface="Arial"/>
                    <a:buChar char="■"/>
                    <a:defRPr sz="1400" b="0" i="0" u="none" strike="noStrike" cap="none">
                      <a:solidFill>
                        <a:schemeClr val="dk2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6pPr>
                  <a:lvl7pPr marL="3200400" marR="0" lvl="6" indent="-317500" algn="l" rtl="0">
                    <a:lnSpc>
                      <a:spcPct val="115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2"/>
                    </a:buClr>
                    <a:buSzPts val="1400"/>
                    <a:buFont typeface="Arial"/>
                    <a:buChar char="●"/>
                    <a:defRPr sz="1400" b="0" i="0" u="none" strike="noStrike" cap="none">
                      <a:solidFill>
                        <a:schemeClr val="dk2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7pPr>
                  <a:lvl8pPr marL="3657600" marR="0" lvl="7" indent="-317500" algn="l" rtl="0">
                    <a:lnSpc>
                      <a:spcPct val="115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2"/>
                    </a:buClr>
                    <a:buSzPts val="1400"/>
                    <a:buFont typeface="Arial"/>
                    <a:buChar char="○"/>
                    <a:defRPr sz="1400" b="0" i="0" u="none" strike="noStrike" cap="none">
                      <a:solidFill>
                        <a:schemeClr val="dk2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8pPr>
                  <a:lvl9pPr marL="4114800" marR="0" lvl="8" indent="-317500" algn="l" rtl="0">
                    <a:lnSpc>
                      <a:spcPct val="115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2"/>
                    </a:buClr>
                    <a:buSzPts val="1400"/>
                    <a:buFont typeface="Arial"/>
                    <a:buChar char="■"/>
                    <a:defRPr sz="1400" b="0" i="0" u="none" strike="noStrike" cap="none">
                      <a:solidFill>
                        <a:schemeClr val="dk2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9pPr>
                </a:lstStyle>
                <a:p>
                  <a:pPr marL="114300" indent="0" algn="ctr">
                    <a:lnSpc>
                      <a:spcPct val="100000"/>
                    </a:lnSpc>
                    <a:buSzPct val="125000"/>
                    <a:buFont typeface="Arial"/>
                    <a:buNone/>
                  </a:pPr>
                  <a:r>
                    <a:rPr lang="en-US" b="1" dirty="0">
                      <a:solidFill>
                        <a:srgbClr val="000000"/>
                      </a:solidFill>
                      <a:latin typeface="Avenir Black" panose="020B0803020203020204" pitchFamily="34" charset="0"/>
                    </a:rPr>
                    <a:t>Brent Cross</a:t>
                  </a:r>
                </a:p>
                <a:p>
                  <a:pPr marL="114300" indent="0" algn="ctr">
                    <a:lnSpc>
                      <a:spcPct val="100000"/>
                    </a:lnSpc>
                    <a:buSzPct val="125000"/>
                    <a:buFont typeface="Arial"/>
                    <a:buNone/>
                  </a:pPr>
                  <a:r>
                    <a:rPr kumimoji="0" lang="en-US" sz="14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venir Black" panose="020B0803020203020204" pitchFamily="34" charset="0"/>
                      <a:cs typeface="Arial"/>
                      <a:sym typeface="Arial"/>
                    </a:rPr>
                    <a:t>Director of Transformational Innovation &amp; Commercialization</a:t>
                  </a:r>
                  <a:endParaRPr lang="en-US" b="1" dirty="0">
                    <a:solidFill>
                      <a:srgbClr val="000000"/>
                    </a:solidFill>
                    <a:latin typeface="Avenir Black" panose="020B0803020203020204" pitchFamily="34" charset="0"/>
                  </a:endParaRPr>
                </a:p>
              </p:txBody>
            </p:sp>
          </p:grpSp>
          <p:pic>
            <p:nvPicPr>
              <p:cNvPr id="28" name="Picture 8" descr="OSF Ventures Backing Company Focused on Precision Medicine">
                <a:extLst>
                  <a:ext uri="{FF2B5EF4-FFF2-40B4-BE49-F238E27FC236}">
                    <a16:creationId xmlns:a16="http://schemas.microsoft.com/office/drawing/2014/main" id="{946B03E1-A465-A80F-855E-CA3A4563CD6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69101" y="3719353"/>
                <a:ext cx="1575745" cy="67707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</p:grpSp>
    </p:spTree>
    <p:extLst>
      <p:ext uri="{BB962C8B-B14F-4D97-AF65-F5344CB8AC3E}">
        <p14:creationId xmlns:p14="http://schemas.microsoft.com/office/powerpoint/2010/main" val="41733006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9C1D943-0852-2D45-97CA-5873A6B48111}"/>
              </a:ext>
            </a:extLst>
          </p:cNvPr>
          <p:cNvSpPr/>
          <p:nvPr/>
        </p:nvSpPr>
        <p:spPr>
          <a:xfrm>
            <a:off x="0" y="0"/>
            <a:ext cx="9144000" cy="461665"/>
          </a:xfrm>
          <a:prstGeom prst="rect">
            <a:avLst/>
          </a:prstGeom>
          <a:solidFill>
            <a:srgbClr val="C00000"/>
          </a:solidFill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Avenir Black" panose="020B0803020203020204" pitchFamily="34" charset="0"/>
                <a:ea typeface="Avenir Next" charset="0"/>
                <a:cs typeface="Avenir Next" charset="0"/>
              </a:rPr>
              <a:t>What’s next…</a:t>
            </a: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697DEE05-43E5-4144-BC61-B710B32736D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11700" y="699378"/>
            <a:ext cx="5660475" cy="4182221"/>
          </a:xfrm>
        </p:spPr>
        <p:txBody>
          <a:bodyPr>
            <a:noAutofit/>
          </a:bodyPr>
          <a:lstStyle/>
          <a:p>
            <a:pPr marL="228600" indent="-228600">
              <a:lnSpc>
                <a:spcPct val="100000"/>
              </a:lnSpc>
              <a:spcBef>
                <a:spcPts val="800"/>
              </a:spcBef>
              <a:spcAft>
                <a:spcPts val="800"/>
              </a:spcAft>
              <a:buSzPct val="125000"/>
              <a:buFont typeface="Arial" panose="020B0604020202020204" pitchFamily="34" charset="0"/>
              <a:buChar char="•"/>
              <a:tabLst>
                <a:tab pos="517525" algn="l"/>
              </a:tabLst>
            </a:pPr>
            <a:r>
              <a:rPr lang="en-US" b="1" dirty="0">
                <a:solidFill>
                  <a:schemeClr val="tx1"/>
                </a:solidFill>
                <a:latin typeface="Avenir Black" panose="020B0803020203020204" pitchFamily="34" charset="0"/>
              </a:rPr>
              <a:t>Profiles of Enhance Ventures, Highline Beta, Pioneer Square Labs, Rainmaking and U+ with others to come</a:t>
            </a:r>
            <a:endParaRPr lang="en-US" b="1" noProof="0" dirty="0">
              <a:solidFill>
                <a:schemeClr val="tx1"/>
              </a:solidFill>
              <a:latin typeface="Avenir Black" panose="020B0803020203020204" pitchFamily="34" charset="0"/>
            </a:endParaRPr>
          </a:p>
          <a:p>
            <a:pPr marL="228600" indent="-228600">
              <a:lnSpc>
                <a:spcPct val="100000"/>
              </a:lnSpc>
              <a:spcBef>
                <a:spcPts val="800"/>
              </a:spcBef>
              <a:spcAft>
                <a:spcPts val="800"/>
              </a:spcAft>
              <a:buSzPct val="125000"/>
              <a:buFont typeface="Arial" panose="020B0604020202020204" pitchFamily="34" charset="0"/>
              <a:buChar char="•"/>
              <a:tabLst>
                <a:tab pos="517525" algn="l"/>
              </a:tabLst>
            </a:pPr>
            <a:r>
              <a:rPr lang="en-US" b="1" dirty="0">
                <a:solidFill>
                  <a:schemeClr val="tx1"/>
                </a:solidFill>
                <a:latin typeface="Avenir Black" panose="020B0803020203020204" pitchFamily="34" charset="0"/>
              </a:rPr>
              <a:t>Case studies and thought leadership</a:t>
            </a:r>
          </a:p>
          <a:p>
            <a:pPr marL="228600" indent="-228600">
              <a:lnSpc>
                <a:spcPct val="100000"/>
              </a:lnSpc>
              <a:spcBef>
                <a:spcPts val="800"/>
              </a:spcBef>
              <a:spcAft>
                <a:spcPts val="800"/>
              </a:spcAft>
              <a:buSzPct val="125000"/>
              <a:buFont typeface="Arial" panose="020B0604020202020204" pitchFamily="34" charset="0"/>
              <a:buChar char="•"/>
              <a:tabLst>
                <a:tab pos="517525" algn="l"/>
              </a:tabLst>
            </a:pPr>
            <a:r>
              <a:rPr lang="en-US" b="1" dirty="0">
                <a:solidFill>
                  <a:schemeClr val="tx1"/>
                </a:solidFill>
                <a:latin typeface="Avenir Black" panose="020B0803020203020204" pitchFamily="34" charset="0"/>
              </a:rPr>
              <a:t>Panels of Venture Builder and Venture Studio leaders (September+)</a:t>
            </a:r>
          </a:p>
          <a:p>
            <a:pPr marL="228600" indent="-228600">
              <a:lnSpc>
                <a:spcPct val="100000"/>
              </a:lnSpc>
              <a:spcBef>
                <a:spcPts val="800"/>
              </a:spcBef>
              <a:spcAft>
                <a:spcPts val="800"/>
              </a:spcAft>
              <a:buSzPct val="125000"/>
              <a:buFont typeface="Arial" panose="020B0604020202020204" pitchFamily="34" charset="0"/>
              <a:buChar char="•"/>
              <a:tabLst>
                <a:tab pos="517525" algn="l"/>
              </a:tabLst>
            </a:pPr>
            <a:r>
              <a:rPr lang="en-US" b="1" dirty="0">
                <a:solidFill>
                  <a:schemeClr val="tx1"/>
                </a:solidFill>
                <a:latin typeface="Avenir Black" panose="020B0803020203020204" pitchFamily="34" charset="0"/>
              </a:rPr>
              <a:t>Deep-dive webcasts with individual Venture Builders and Venture Studios (October+)</a:t>
            </a:r>
          </a:p>
          <a:p>
            <a:pPr marL="228600" indent="-228600">
              <a:lnSpc>
                <a:spcPct val="100000"/>
              </a:lnSpc>
              <a:spcBef>
                <a:spcPts val="800"/>
              </a:spcBef>
              <a:spcAft>
                <a:spcPts val="800"/>
              </a:spcAft>
              <a:buSzPct val="125000"/>
              <a:buFont typeface="Arial" panose="020B0604020202020204" pitchFamily="34" charset="0"/>
              <a:buChar char="•"/>
              <a:tabLst>
                <a:tab pos="517525" algn="l"/>
              </a:tabLst>
            </a:pPr>
            <a:r>
              <a:rPr lang="en-US" b="1" dirty="0">
                <a:solidFill>
                  <a:schemeClr val="tx1"/>
                </a:solidFill>
                <a:latin typeface="Avenir Black" panose="020B0803020203020204" pitchFamily="34" charset="0"/>
              </a:rPr>
              <a:t>Sessions at Impact Silicon Valley         (November 2 – 3)</a:t>
            </a:r>
            <a:endParaRPr lang="en-US" b="1" dirty="0">
              <a:solidFill>
                <a:srgbClr val="000000"/>
              </a:solidFill>
              <a:latin typeface="Avenir Roman" panose="02000503020000020003" pitchFamily="2" charset="0"/>
            </a:endParaRPr>
          </a:p>
        </p:txBody>
      </p:sp>
      <p:pic>
        <p:nvPicPr>
          <p:cNvPr id="6" name="Picture 2" descr="Venture Studios Illustration">
            <a:extLst>
              <a:ext uri="{FF2B5EF4-FFF2-40B4-BE49-F238E27FC236}">
                <a16:creationId xmlns:a16="http://schemas.microsoft.com/office/drawing/2014/main" id="{E70CA94C-3DE2-7307-A0A1-2C2FC22CC6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7845" y="589806"/>
            <a:ext cx="2825261" cy="207774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4A5F956C-DE87-6C32-71A2-24B2CFE9B225}"/>
              </a:ext>
            </a:extLst>
          </p:cNvPr>
          <p:cNvSpPr/>
          <p:nvPr/>
        </p:nvSpPr>
        <p:spPr>
          <a:xfrm>
            <a:off x="0" y="4873435"/>
            <a:ext cx="8346052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100" dirty="0">
                <a:solidFill>
                  <a:schemeClr val="tx1"/>
                </a:solidFill>
                <a:latin typeface="Avenir Black" panose="020B0803020203020204" pitchFamily="34" charset="0"/>
                <a:ea typeface="Avenir Next" charset="0"/>
                <a:cs typeface="Avenir Next" charset="0"/>
              </a:rPr>
              <a:t>7.28.22 Venture Studio Initiative Kickoff</a:t>
            </a:r>
          </a:p>
        </p:txBody>
      </p:sp>
    </p:spTree>
    <p:extLst>
      <p:ext uri="{BB962C8B-B14F-4D97-AF65-F5344CB8AC3E}">
        <p14:creationId xmlns:p14="http://schemas.microsoft.com/office/powerpoint/2010/main" val="34709895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uiExpand="1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CC42AFC0-3E35-C34E-AE32-CE505121ECE8}"/>
              </a:ext>
            </a:extLst>
          </p:cNvPr>
          <p:cNvSpPr/>
          <p:nvPr/>
        </p:nvSpPr>
        <p:spPr>
          <a:xfrm>
            <a:off x="0" y="-1"/>
            <a:ext cx="9144000" cy="461665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9C1D943-0852-2D45-97CA-5873A6B48111}"/>
              </a:ext>
            </a:extLst>
          </p:cNvPr>
          <p:cNvSpPr/>
          <p:nvPr/>
        </p:nvSpPr>
        <p:spPr>
          <a:xfrm>
            <a:off x="67154" y="9135"/>
            <a:ext cx="884824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Avenir Black" panose="020B0803020203020204" pitchFamily="34" charset="0"/>
                <a:ea typeface="Avenir Next" charset="0"/>
                <a:cs typeface="Avenir Next" charset="0"/>
              </a:rPr>
              <a:t>Thanks!</a:t>
            </a: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697DEE05-43E5-4144-BC61-B710B32736D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11700" y="699378"/>
            <a:ext cx="7975500" cy="3919275"/>
          </a:xfrm>
        </p:spPr>
        <p:txBody>
          <a:bodyPr>
            <a:noAutofit/>
          </a:bodyPr>
          <a:lstStyle/>
          <a:p>
            <a:pPr marL="114300" indent="0">
              <a:spcBef>
                <a:spcPts val="400"/>
              </a:spcBef>
              <a:spcAft>
                <a:spcPts val="400"/>
              </a:spcAft>
              <a:buSzPct val="150000"/>
              <a:buNone/>
            </a:pPr>
            <a:r>
              <a:rPr kumimoji="0" lang="en-US" sz="2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Black" panose="020B0803020203020204" pitchFamily="34" charset="0"/>
                <a:sym typeface="Arial"/>
              </a:rPr>
              <a:t>Contact</a:t>
            </a:r>
            <a:r>
              <a:rPr kumimoji="0" lang="en-US" sz="2200" b="1" i="0" u="none" strike="noStrike" kern="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Black" panose="020B0803020203020204" pitchFamily="34" charset="0"/>
                <a:sym typeface="Arial"/>
              </a:rPr>
              <a:t> us…</a:t>
            </a:r>
          </a:p>
          <a:p>
            <a:pPr marL="114300" indent="0">
              <a:spcBef>
                <a:spcPts val="400"/>
              </a:spcBef>
              <a:spcAft>
                <a:spcPts val="400"/>
              </a:spcAft>
              <a:buSzPct val="150000"/>
              <a:buNone/>
            </a:pPr>
            <a:r>
              <a:rPr lang="en-US" sz="2200" b="1" baseline="0" dirty="0">
                <a:solidFill>
                  <a:srgbClr val="000000"/>
                </a:solidFill>
                <a:latin typeface="Avenir Roman" panose="02000503020000020003" pitchFamily="2" charset="0"/>
              </a:rPr>
              <a:t>	</a:t>
            </a:r>
            <a:r>
              <a:rPr lang="en-US" sz="2200" b="1" baseline="0" dirty="0">
                <a:solidFill>
                  <a:srgbClr val="4BC7E9"/>
                </a:solidFill>
                <a:latin typeface="Avenir Black" panose="020B0803020203020204" pitchFamily="34" charset="0"/>
              </a:rPr>
              <a:t>alex@innovationleader.com</a:t>
            </a:r>
          </a:p>
          <a:p>
            <a:pPr marL="114300" indent="0">
              <a:spcBef>
                <a:spcPts val="400"/>
              </a:spcBef>
              <a:spcAft>
                <a:spcPts val="400"/>
              </a:spcAft>
              <a:buSzPct val="150000"/>
              <a:buNone/>
            </a:pPr>
            <a:r>
              <a:rPr kumimoji="0" lang="en-US" sz="2200" b="1" i="0" u="none" strike="noStrike" kern="0" cap="none" spc="0" normalizeH="0" noProof="0" dirty="0">
                <a:ln>
                  <a:noFill/>
                </a:ln>
                <a:solidFill>
                  <a:srgbClr val="4BC7E9"/>
                </a:solidFill>
                <a:effectLst/>
                <a:uLnTx/>
                <a:uFillTx/>
                <a:latin typeface="Avenir Black" panose="020B0803020203020204" pitchFamily="34" charset="0"/>
                <a:sym typeface="Arial"/>
              </a:rPr>
              <a:t>	</a:t>
            </a:r>
            <a:r>
              <a:rPr lang="en-US" sz="2200" b="1" dirty="0">
                <a:solidFill>
                  <a:srgbClr val="4BC7E9"/>
                </a:solidFill>
                <a:latin typeface="Avenir Black" panose="020B0803020203020204" pitchFamily="34" charset="0"/>
              </a:rPr>
              <a:t>bryansmith@bfusa.com</a:t>
            </a:r>
          </a:p>
          <a:p>
            <a:pPr marL="114300" indent="0">
              <a:spcBef>
                <a:spcPts val="400"/>
              </a:spcBef>
              <a:spcAft>
                <a:spcPts val="400"/>
              </a:spcAft>
              <a:buSzPct val="150000"/>
              <a:buNone/>
            </a:pPr>
            <a:r>
              <a:rPr lang="en-US" sz="2200" b="1" dirty="0">
                <a:solidFill>
                  <a:srgbClr val="4BC7E9"/>
                </a:solidFill>
                <a:latin typeface="Avenir Black" panose="020B0803020203020204" pitchFamily="34" charset="0"/>
              </a:rPr>
              <a:t>	brent.s.cross@osfhealthcare.org</a:t>
            </a:r>
            <a:endParaRPr kumimoji="0" lang="en-US" sz="2200" b="1" i="0" strike="noStrike" kern="0" cap="none" spc="0" normalizeH="0" noProof="0" dirty="0">
              <a:ln>
                <a:noFill/>
              </a:ln>
              <a:solidFill>
                <a:srgbClr val="4BC7E9"/>
              </a:solidFill>
              <a:effectLst/>
              <a:uLnTx/>
              <a:uFillTx/>
              <a:latin typeface="Avenir Black" panose="020B0803020203020204" pitchFamily="34" charset="0"/>
              <a:sym typeface="Arial"/>
            </a:endParaRPr>
          </a:p>
          <a:p>
            <a:pPr marL="114300" indent="0">
              <a:spcBef>
                <a:spcPts val="400"/>
              </a:spcBef>
              <a:spcAft>
                <a:spcPts val="400"/>
              </a:spcAft>
              <a:buSzPct val="150000"/>
              <a:buNone/>
            </a:pPr>
            <a:endParaRPr kumimoji="0" lang="en-US" sz="2200" b="1" i="0" u="none" strike="noStrike" kern="0" cap="none" spc="0" normalizeH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venir Black" panose="020B0803020203020204" pitchFamily="34" charset="0"/>
              <a:sym typeface="Arial"/>
            </a:endParaRPr>
          </a:p>
          <a:p>
            <a:pPr marL="114300" indent="0">
              <a:spcBef>
                <a:spcPts val="400"/>
              </a:spcBef>
              <a:spcAft>
                <a:spcPts val="400"/>
              </a:spcAft>
              <a:buSzPct val="150000"/>
              <a:buNone/>
            </a:pPr>
            <a:r>
              <a:rPr kumimoji="0" lang="en-US" sz="2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Black" panose="020B0803020203020204" pitchFamily="34" charset="0"/>
                <a:sym typeface="Arial"/>
              </a:rPr>
              <a:t>Check out the content at…</a:t>
            </a:r>
          </a:p>
          <a:p>
            <a:pPr marL="114300" indent="0">
              <a:spcBef>
                <a:spcPts val="400"/>
              </a:spcBef>
              <a:spcAft>
                <a:spcPts val="400"/>
              </a:spcAft>
              <a:buSzPct val="150000"/>
              <a:buNone/>
            </a:pPr>
            <a:r>
              <a:rPr lang="en-US" sz="2200" b="1" dirty="0">
                <a:solidFill>
                  <a:srgbClr val="000000"/>
                </a:solidFill>
                <a:latin typeface="Avenir Black" panose="020B0803020203020204" pitchFamily="34" charset="0"/>
              </a:rPr>
              <a:t>	</a:t>
            </a:r>
            <a:r>
              <a:rPr lang="en-US" sz="2200" b="1" dirty="0">
                <a:solidFill>
                  <a:srgbClr val="4BC7E9"/>
                </a:solidFill>
                <a:latin typeface="Avenir Black" panose="020B0803020203020204" pitchFamily="34" charset="0"/>
              </a:rPr>
              <a:t>innovationleader.com/</a:t>
            </a:r>
            <a:r>
              <a:rPr lang="en-US" sz="2200" b="1" dirty="0" err="1">
                <a:solidFill>
                  <a:srgbClr val="4BC7E9"/>
                </a:solidFill>
                <a:latin typeface="Avenir Black" panose="020B0803020203020204" pitchFamily="34" charset="0"/>
              </a:rPr>
              <a:t>venturestudios</a:t>
            </a:r>
            <a:endParaRPr lang="en-US" sz="2200" b="1" dirty="0">
              <a:solidFill>
                <a:srgbClr val="4BC7E9"/>
              </a:solidFill>
              <a:latin typeface="Avenir Black" panose="020B0803020203020204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E769A53-2ED1-81BE-389C-8570AD493915}"/>
              </a:ext>
            </a:extLst>
          </p:cNvPr>
          <p:cNvSpPr/>
          <p:nvPr/>
        </p:nvSpPr>
        <p:spPr>
          <a:xfrm>
            <a:off x="0" y="4873435"/>
            <a:ext cx="8346052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100" dirty="0">
                <a:solidFill>
                  <a:schemeClr val="tx1"/>
                </a:solidFill>
                <a:latin typeface="Avenir Black" panose="020B0803020203020204" pitchFamily="34" charset="0"/>
                <a:ea typeface="Avenir Next" charset="0"/>
                <a:cs typeface="Avenir Next" charset="0"/>
              </a:rPr>
              <a:t>7.28.22 Venture Studio Initiative Kickoff</a:t>
            </a:r>
          </a:p>
        </p:txBody>
      </p:sp>
    </p:spTree>
    <p:extLst>
      <p:ext uri="{BB962C8B-B14F-4D97-AF65-F5344CB8AC3E}">
        <p14:creationId xmlns:p14="http://schemas.microsoft.com/office/powerpoint/2010/main" val="8157504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/>
    </p:bldLst>
  </p:timing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4715</TotalTime>
  <Words>450</Words>
  <Application>Microsoft Office PowerPoint</Application>
  <PresentationFormat>On-screen Show (16:9)</PresentationFormat>
  <Paragraphs>106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0" baseType="lpstr">
      <vt:lpstr>Arial</vt:lpstr>
      <vt:lpstr>Avenir Black</vt:lpstr>
      <vt:lpstr>Avenir Next</vt:lpstr>
      <vt:lpstr>Avenir Roman</vt:lpstr>
      <vt:lpstr>Simple Light</vt:lpstr>
      <vt:lpstr>Venture Studio Initiative Kickoff 7.28.22      Alex Slawsby Chief Growth Officer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Surmounting the Five Biggest Challenges Corporate Innovators Will Face in 2022</dc:title>
  <dc:creator>Alex Slawsby</dc:creator>
  <cp:lastModifiedBy>Alex Slawsby</cp:lastModifiedBy>
  <cp:revision>77</cp:revision>
  <cp:lastPrinted>2022-07-22T17:39:39Z</cp:lastPrinted>
  <dcterms:modified xsi:type="dcterms:W3CDTF">2022-07-28T13:58:33Z</dcterms:modified>
</cp:coreProperties>
</file>