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0058400" cy="7772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0CC4BF-81C8-4DC2-AA8A-8379D59FE0D3}">
  <a:tblStyle styleId="{3E0CC4BF-81C8-4DC2-AA8A-8379D59FE0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7" d="100"/>
          <a:sy n="107" d="100"/>
        </p:scale>
        <p:origin x="2000" y="16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>
            <p:extLst>
              <p:ext uri="{D42A27DB-BD31-4B8C-83A1-F6EECF244321}">
                <p14:modId xmlns:p14="http://schemas.microsoft.com/office/powerpoint/2010/main" val="1340064508"/>
              </p:ext>
            </p:extLst>
          </p:nvPr>
        </p:nvGraphicFramePr>
        <p:xfrm>
          <a:off x="305050" y="5607745"/>
          <a:ext cx="2275850" cy="115821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227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/>
                        <a:t>Key questions for the "initiating" stage: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How long can we stay here?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Who should be involved in creating the vision?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What forces and issues are keeping us from moving forward —</a:t>
                      </a:r>
                      <a:r>
                        <a:rPr lang="en" sz="800" dirty="0"/>
                        <a:t> </a:t>
                      </a:r>
                      <a:r>
                        <a:rPr lang="en" sz="800" b="1" dirty="0"/>
                        <a:t>and how can we address them?</a:t>
                      </a:r>
                      <a:endParaRPr sz="8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Google Shape;55;p13"/>
          <p:cNvGraphicFramePr/>
          <p:nvPr>
            <p:extLst>
              <p:ext uri="{D42A27DB-BD31-4B8C-83A1-F6EECF244321}">
                <p14:modId xmlns:p14="http://schemas.microsoft.com/office/powerpoint/2010/main" val="2629277119"/>
              </p:ext>
            </p:extLst>
          </p:nvPr>
        </p:nvGraphicFramePr>
        <p:xfrm>
          <a:off x="2808452" y="4049678"/>
          <a:ext cx="2819200" cy="176781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28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/>
                        <a:t>Key questions for the "journey" stage: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What is the right pace and number of projects for us?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Are we effectively communicating the vision, and dealing with points of conflict —</a:t>
                      </a:r>
                      <a:r>
                        <a:rPr lang="en" sz="800" dirty="0"/>
                        <a:t> </a:t>
                      </a:r>
                      <a:r>
                        <a:rPr lang="en" sz="800" b="1" dirty="0"/>
                        <a:t>especially around future employment levels, and how jobs will change</a:t>
                      </a:r>
                      <a:r>
                        <a:rPr lang="en" sz="800" b="1"/>
                        <a:t>? </a:t>
                      </a:r>
                      <a:endParaRPr lang="en" sz="800" b="1" dirty="0">
                        <a:solidFill>
                          <a:srgbClr val="000000"/>
                        </a:solidFill>
                      </a:endParaRPr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>
                          <a:solidFill>
                            <a:srgbClr val="222222"/>
                          </a:solidFill>
                        </a:rPr>
                        <a:t>How </a:t>
                      </a:r>
                      <a:r>
                        <a:rPr lang="en" sz="800" b="1" dirty="0">
                          <a:solidFill>
                            <a:srgbClr val="222222"/>
                          </a:solidFill>
                        </a:rPr>
                        <a:t>do we get our data in shape, and make sure we have the best tools and infrastructure?</a:t>
                      </a:r>
                      <a:endParaRPr sz="5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Do we have the talent we need? </a:t>
                      </a:r>
                      <a:endParaRPr sz="800" b="1" dirty="0"/>
                    </a:p>
                    <a:p>
                      <a:pPr marL="45720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Char char="●"/>
                      </a:pPr>
                      <a:r>
                        <a:rPr lang="en" sz="800" b="1" dirty="0"/>
                        <a:t>How do we want employees, customers, and partners to participate in this journey?</a:t>
                      </a:r>
                      <a:endParaRPr sz="8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oogle Shape;56;p13"/>
          <p:cNvGraphicFramePr/>
          <p:nvPr>
            <p:extLst>
              <p:ext uri="{D42A27DB-BD31-4B8C-83A1-F6EECF244321}">
                <p14:modId xmlns:p14="http://schemas.microsoft.com/office/powerpoint/2010/main" val="1219988212"/>
              </p:ext>
            </p:extLst>
          </p:nvPr>
        </p:nvGraphicFramePr>
        <p:xfrm>
          <a:off x="7679011" y="1898356"/>
          <a:ext cx="2069375" cy="91437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20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dirty="0"/>
                        <a:t>The destination. We've laid out three possible visions for an organization's next evolutionary state. If none of these quite capture your organization's vision, [Your vision here] is a blank slate for you to fill.</a:t>
                      </a:r>
                      <a:endParaRPr sz="8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" name="Google Shape;57;p13"/>
          <p:cNvGraphicFramePr/>
          <p:nvPr/>
        </p:nvGraphicFramePr>
        <p:xfrm>
          <a:off x="7118600" y="3670950"/>
          <a:ext cx="863475" cy="42669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86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Authentically human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8" name="Google Shape;58;p13"/>
          <p:cNvGraphicFramePr/>
          <p:nvPr/>
        </p:nvGraphicFramePr>
        <p:xfrm>
          <a:off x="5833181" y="1727051"/>
          <a:ext cx="937900" cy="42669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93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Augmented human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Google Shape;59;p13"/>
          <p:cNvGraphicFramePr/>
          <p:nvPr/>
        </p:nvGraphicFramePr>
        <p:xfrm>
          <a:off x="3872656" y="650996"/>
          <a:ext cx="773800" cy="42669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77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Full automation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Google Shape;60;p13"/>
          <p:cNvGraphicFramePr/>
          <p:nvPr/>
        </p:nvGraphicFramePr>
        <p:xfrm>
          <a:off x="7745339" y="6542461"/>
          <a:ext cx="1244325" cy="30477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124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[Your vision here]</a:t>
                      </a:r>
                      <a:endParaRPr sz="8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1" name="Google Shape;61;p13"/>
          <p:cNvGraphicFramePr/>
          <p:nvPr/>
        </p:nvGraphicFramePr>
        <p:xfrm>
          <a:off x="6821352" y="4933583"/>
          <a:ext cx="2069375" cy="54861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20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Preserving the human face of our brand —</a:t>
                      </a:r>
                      <a:r>
                        <a:rPr lang="en" sz="800"/>
                        <a:t> with limited AI operating behind the scenes</a:t>
                      </a: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2" name="Google Shape;62;p13"/>
          <p:cNvGraphicFramePr/>
          <p:nvPr/>
        </p:nvGraphicFramePr>
        <p:xfrm>
          <a:off x="5793738" y="3032018"/>
          <a:ext cx="2069375" cy="54861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20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Enabling our people to be as efficient as possible —</a:t>
                      </a:r>
                      <a:r>
                        <a:rPr lang="en" sz="800"/>
                        <a:t> and for AI to take on some tasks entirely</a:t>
                      </a: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3" name="Google Shape;63;p13"/>
          <p:cNvGraphicFramePr/>
          <p:nvPr/>
        </p:nvGraphicFramePr>
        <p:xfrm>
          <a:off x="3914517" y="1748760"/>
          <a:ext cx="1768650" cy="548610"/>
        </p:xfrm>
        <a:graphic>
          <a:graphicData uri="http://schemas.openxmlformats.org/drawingml/2006/table">
            <a:tbl>
              <a:tblPr>
                <a:noFill/>
                <a:tableStyleId>{3E0CC4BF-81C8-4DC2-AA8A-8379D59FE0D3}</a:tableStyleId>
              </a:tblPr>
              <a:tblGrid>
                <a:gridCol w="176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Automating everything that can be automated —</a:t>
                      </a:r>
                      <a:r>
                        <a:rPr lang="en" sz="800"/>
                        <a:t> with as few people in the system as possible</a:t>
                      </a: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4" name="Google Shape;64;p13"/>
          <p:cNvSpPr txBox="1"/>
          <p:nvPr/>
        </p:nvSpPr>
        <p:spPr>
          <a:xfrm>
            <a:off x="424825" y="651000"/>
            <a:ext cx="30741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>
                <a:solidFill>
                  <a:schemeClr val="dk1"/>
                </a:solidFill>
              </a:rPr>
              <a:t>As organizations rush to learn about, experiment with, and deploy new AI technologies, most leaders do not have a vision for this next evolutionary state. They’re making progress — but toward what?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62350" y="282388"/>
            <a:ext cx="3510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What is your vision for AI?</a:t>
            </a:r>
            <a:endParaRPr sz="1800" b="1">
              <a:solidFill>
                <a:schemeClr val="dk1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05050" y="5107825"/>
            <a:ext cx="1309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Initiating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2803775" y="3569788"/>
            <a:ext cx="1309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The journey</a:t>
            </a:r>
            <a:endParaRPr sz="1200" b="1">
              <a:solidFill>
                <a:schemeClr val="dk1"/>
              </a:solidFill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7669150" y="1417488"/>
            <a:ext cx="1309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The vision</a:t>
            </a:r>
            <a:endParaRPr sz="1200" b="1">
              <a:solidFill>
                <a:schemeClr val="dk1"/>
              </a:solidFill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350" y="7112875"/>
            <a:ext cx="1309800" cy="358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9475" y="7112875"/>
            <a:ext cx="2498911" cy="35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Macintosh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Scott Kirsner</cp:lastModifiedBy>
  <cp:revision>2</cp:revision>
  <dcterms:modified xsi:type="dcterms:W3CDTF">2024-02-02T20:36:23Z</dcterms:modified>
</cp:coreProperties>
</file>